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sldIdLst>
    <p:sldId id="535" r:id="rId2"/>
    <p:sldId id="605" r:id="rId3"/>
    <p:sldId id="258" r:id="rId4"/>
    <p:sldId id="537" r:id="rId5"/>
    <p:sldId id="538" r:id="rId6"/>
    <p:sldId id="539" r:id="rId7"/>
    <p:sldId id="540" r:id="rId8"/>
    <p:sldId id="542" r:id="rId9"/>
    <p:sldId id="543" r:id="rId10"/>
    <p:sldId id="544" r:id="rId11"/>
    <p:sldId id="545" r:id="rId12"/>
    <p:sldId id="546" r:id="rId13"/>
    <p:sldId id="547" r:id="rId14"/>
    <p:sldId id="548" r:id="rId15"/>
    <p:sldId id="549" r:id="rId16"/>
    <p:sldId id="550" r:id="rId17"/>
    <p:sldId id="551" r:id="rId18"/>
    <p:sldId id="552" r:id="rId19"/>
    <p:sldId id="553" r:id="rId20"/>
    <p:sldId id="554" r:id="rId21"/>
    <p:sldId id="555" r:id="rId22"/>
    <p:sldId id="556" r:id="rId23"/>
    <p:sldId id="557" r:id="rId24"/>
    <p:sldId id="558" r:id="rId25"/>
    <p:sldId id="559" r:id="rId26"/>
    <p:sldId id="560" r:id="rId27"/>
    <p:sldId id="561" r:id="rId28"/>
    <p:sldId id="562" r:id="rId29"/>
    <p:sldId id="563" r:id="rId30"/>
    <p:sldId id="564" r:id="rId31"/>
    <p:sldId id="565" r:id="rId32"/>
    <p:sldId id="566" r:id="rId33"/>
    <p:sldId id="567" r:id="rId34"/>
    <p:sldId id="568" r:id="rId35"/>
    <p:sldId id="606" r:id="rId36"/>
    <p:sldId id="569" r:id="rId37"/>
    <p:sldId id="570" r:id="rId38"/>
    <p:sldId id="571" r:id="rId39"/>
    <p:sldId id="572" r:id="rId40"/>
    <p:sldId id="573" r:id="rId41"/>
    <p:sldId id="574" r:id="rId42"/>
    <p:sldId id="575" r:id="rId43"/>
    <p:sldId id="576" r:id="rId44"/>
    <p:sldId id="577" r:id="rId45"/>
    <p:sldId id="578" r:id="rId46"/>
    <p:sldId id="579" r:id="rId47"/>
    <p:sldId id="580" r:id="rId48"/>
    <p:sldId id="581" r:id="rId49"/>
    <p:sldId id="582" r:id="rId50"/>
    <p:sldId id="583" r:id="rId51"/>
    <p:sldId id="584" r:id="rId52"/>
    <p:sldId id="585" r:id="rId53"/>
    <p:sldId id="586" r:id="rId54"/>
    <p:sldId id="587" r:id="rId55"/>
    <p:sldId id="588" r:id="rId56"/>
    <p:sldId id="589" r:id="rId57"/>
    <p:sldId id="590" r:id="rId58"/>
    <p:sldId id="370" r:id="rId59"/>
    <p:sldId id="591" r:id="rId60"/>
    <p:sldId id="592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0734" autoAdjust="0"/>
    <p:restoredTop sz="90929"/>
  </p:normalViewPr>
  <p:slideViewPr>
    <p:cSldViewPr>
      <p:cViewPr>
        <p:scale>
          <a:sx n="79" d="100"/>
          <a:sy n="79" d="100"/>
        </p:scale>
        <p:origin x="-798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D1CF4D-D3EF-4E4E-AEAD-D9BE1CB10126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3AC4CD-655A-46FF-8CF1-638AA8C1B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8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0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2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3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4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5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6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7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8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9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0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7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85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2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51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9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74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50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9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52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3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31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0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1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4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33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3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50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7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6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2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86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5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5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70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26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45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08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85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291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5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21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37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3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07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68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500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575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70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07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163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8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96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542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467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613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606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153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08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11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29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457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3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375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70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0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0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3" name="Rectangle 2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4114800" y="5575756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1" name="TextBox 20">
            <a:hlinkClick r:id="" action="ppaction://hlinkshowjump?jump=nextslide"/>
          </p:cNvPr>
          <p:cNvSpPr txBox="1"/>
          <p:nvPr userDrawn="1"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51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1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5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12" Type="http://schemas.openxmlformats.org/officeDocument/2006/relationships/slide" Target="../slides/slide8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audio" Target="../media/audio5.wav"/><Relationship Id="rId5" Type="http://schemas.openxmlformats.org/officeDocument/2006/relationships/theme" Target="../theme/theme1.xml"/><Relationship Id="rId10" Type="http://schemas.openxmlformats.org/officeDocument/2006/relationships/audio" Target="../media/audio4.wav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3.wav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0"/>
          <p:cNvGrpSpPr>
            <a:grpSpLocks/>
          </p:cNvGrpSpPr>
          <p:nvPr userDrawn="1"/>
        </p:nvGrpSpPr>
        <p:grpSpPr bwMode="auto">
          <a:xfrm>
            <a:off x="6172200" y="6172200"/>
            <a:ext cx="2643188" cy="534988"/>
            <a:chOff x="6172200" y="6172200"/>
            <a:chExt cx="2643188" cy="534544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4676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Cheer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29600" y="6491023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7062788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Lose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6629400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Timer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85113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7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utoShape 61">
              <a:hlinkClick r:id="" action="ppaction://noaction" highlightClick="1">
                <a:snd r:embed="rId8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AutoShape 66">
              <a:hlinkClick r:id="" action="ppaction://noaction" highlightClick="1">
                <a:snd r:embed="rId9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70718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utoShape 68">
              <a:hlinkClick r:id="" action="ppaction://noaction" highlightClick="1">
                <a:snd r:embed="rId10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utoShape 61">
              <a:hlinkClick r:id="" action="ppaction://noaction" highlightClick="1">
                <a:snd r:embed="rId11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880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1722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Theme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1032" name="Picture 2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9" r:id="rId2"/>
    <p:sldLayoutId id="2147483713" r:id="rId3"/>
    <p:sldLayoutId id="2147483724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r/url?sa=i&amp;rct=j&amp;q=&amp;esrc=s&amp;source=images&amp;cd=&amp;cad=rja&amp;uact=8&amp;ved=2ahUKEwirgu_xi8PZAhXSGuwKHRolBI4QjRx6BAgAEAY&amp;url=http://matematika.odlican.net/index.php?iz%3D3-51-0&amp;psig=AOvVaw3yz8247vqj7tCxmE0cngme&amp;ust=1519717738564790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r/url?sa=i&amp;rct=j&amp;q=&amp;esrc=s&amp;source=images&amp;cd=&amp;cad=rja&amp;uact=8&amp;ved=2ahUKEwin6I_kjMPZAhWR2aQKHfXLCocQjRx6BAgAEAY&amp;url=https://www.youtube.com/watch?v%3D9UUCcv70EzA&amp;psig=AOvVaw1VCeO_zrEZZj4cTEsARf9l&amp;ust=1519717966964614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r/url?sa=i&amp;rct=j&amp;q=&amp;esrc=s&amp;source=images&amp;cd=&amp;cad=rja&amp;uact=8&amp;ved=0ahUKEwi0kOHl4ejZAhVEzqQKHStVDl8QjRwIBg&amp;url=https://www.flickr.com/photos/kevin_barrett/4747068826&amp;psig=AOvVaw0Xuk9H2t9sn8pAZRCpyTEW&amp;ust=1521012103704328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3.xml"/><Relationship Id="rId18" Type="http://schemas.openxmlformats.org/officeDocument/2006/relationships/slide" Target="slide15.xml"/><Relationship Id="rId26" Type="http://schemas.openxmlformats.org/officeDocument/2006/relationships/slide" Target="slide48.xml"/><Relationship Id="rId3" Type="http://schemas.openxmlformats.org/officeDocument/2006/relationships/image" Target="../media/image7.jpeg"/><Relationship Id="rId21" Type="http://schemas.openxmlformats.org/officeDocument/2006/relationships/slide" Target="slide46.xml"/><Relationship Id="rId7" Type="http://schemas.openxmlformats.org/officeDocument/2006/relationships/slide" Target="slide50.xml"/><Relationship Id="rId12" Type="http://schemas.openxmlformats.org/officeDocument/2006/relationships/slide" Target="slide52.xml"/><Relationship Id="rId17" Type="http://schemas.openxmlformats.org/officeDocument/2006/relationships/slide" Target="slide54.xml"/><Relationship Id="rId25" Type="http://schemas.openxmlformats.org/officeDocument/2006/relationships/slide" Target="slide38.xml"/><Relationship Id="rId2" Type="http://schemas.openxmlformats.org/officeDocument/2006/relationships/notesSlide" Target="../notesSlides/notesSlide8.xml"/><Relationship Id="rId16" Type="http://schemas.openxmlformats.org/officeDocument/2006/relationships/slide" Target="slide44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0.xml"/><Relationship Id="rId11" Type="http://schemas.openxmlformats.org/officeDocument/2006/relationships/slide" Target="slide42.xml"/><Relationship Id="rId24" Type="http://schemas.openxmlformats.org/officeDocument/2006/relationships/slide" Target="slide27.xml"/><Relationship Id="rId5" Type="http://schemas.openxmlformats.org/officeDocument/2006/relationships/slide" Target="slide29.xml"/><Relationship Id="rId15" Type="http://schemas.openxmlformats.org/officeDocument/2006/relationships/slide" Target="slide33.xml"/><Relationship Id="rId23" Type="http://schemas.openxmlformats.org/officeDocument/2006/relationships/slide" Target="slide17.xml"/><Relationship Id="rId28" Type="http://schemas.openxmlformats.org/officeDocument/2006/relationships/slide" Target="slide19.xml"/><Relationship Id="rId10" Type="http://schemas.openxmlformats.org/officeDocument/2006/relationships/slide" Target="slide31.xml"/><Relationship Id="rId19" Type="http://schemas.openxmlformats.org/officeDocument/2006/relationships/slide" Target="slide25.xml"/><Relationship Id="rId4" Type="http://schemas.openxmlformats.org/officeDocument/2006/relationships/slide" Target="slide9.xml"/><Relationship Id="rId9" Type="http://schemas.openxmlformats.org/officeDocument/2006/relationships/slide" Target="slide21.xml"/><Relationship Id="rId14" Type="http://schemas.openxmlformats.org/officeDocument/2006/relationships/slide" Target="slide23.xml"/><Relationship Id="rId22" Type="http://schemas.openxmlformats.org/officeDocument/2006/relationships/slide" Target="slide56.xml"/><Relationship Id="rId27" Type="http://schemas.openxmlformats.org/officeDocument/2006/relationships/slide" Target="slide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000" b="1" i="1">
              <a:solidFill>
                <a:srgbClr val="000066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752975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600" b="1" i="1">
              <a:solidFill>
                <a:srgbClr val="000066"/>
              </a:solidFill>
            </a:endParaRP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19583400" y="5257800"/>
            <a:ext cx="31994475" cy="1371600"/>
          </a:xfrm>
          <a:prstGeom prst="rect">
            <a:avLst/>
          </a:prstGeom>
          <a:gradFill rotWithShape="1">
            <a:gsLst>
              <a:gs pos="0">
                <a:srgbClr val="EDD15B">
                  <a:gamma/>
                  <a:shade val="46275"/>
                  <a:invGamma/>
                  <a:alpha val="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EDD15B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KVIZ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KVIZ   KVIZ    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hr-HR" altLang="en-US" sz="1800" dirty="0" smtClean="0">
                <a:solidFill>
                  <a:schemeClr val="bg1"/>
                </a:solidFill>
                <a:latin typeface="Impact" pitchFamily="34" charset="0"/>
              </a:rPr>
              <a:t>   </a:t>
            </a:r>
            <a:r>
              <a:rPr lang="hr-HR" altLang="en-US" sz="1800" dirty="0">
                <a:solidFill>
                  <a:schemeClr val="bg1"/>
                </a:solidFill>
                <a:latin typeface="Impact" pitchFamily="34" charset="0"/>
              </a:rPr>
              <a:t> KVIZ</a:t>
            </a:r>
            <a:r>
              <a:rPr lang="en-US" altLang="en-US" sz="1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altLang="en-US" sz="1800" dirty="0" smtClean="0">
                <a:solidFill>
                  <a:schemeClr val="bg1"/>
                </a:solidFill>
                <a:latin typeface="Impact" pitchFamily="34" charset="0"/>
              </a:rPr>
              <a:t>   </a:t>
            </a:r>
            <a:endParaRPr lang="en-US" altLang="en-US" sz="18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50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3562725" y="4572000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KVIZ</a:t>
            </a:r>
            <a:endParaRPr lang="hr-H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advClick="0" advTm="0">
    <p:sndAc>
      <p:stSnd>
        <p:snd r:embed="rId3" name="Jeopardy Intro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098 L 2.49896 -0.03098 " pathEditMode="fixed" rAng="0" ptsTypes="AA">
                                      <p:cBhvr>
                                        <p:cTn id="21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15975" y="2447329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Skijaškog </a:t>
            </a:r>
            <a:r>
              <a:rPr lang="hr-HR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trčanja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815975" y="896330"/>
            <a:ext cx="756602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Grand Slam u </a:t>
            </a:r>
            <a:r>
              <a:rPr lang="en-US" altLang="en-US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tenisu</a:t>
            </a: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predstavlja</a:t>
            </a: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osvajanje</a:t>
            </a: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sva</a:t>
            </a: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četiri</a:t>
            </a: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najveća</a:t>
            </a: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turnira</a:t>
            </a:r>
            <a:r>
              <a:rPr lang="hr-HR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u istoj godini, a to su: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r-HR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marL="457200" indent="-457200" algn="ctr">
              <a:spcBef>
                <a:spcPct val="0"/>
              </a:spcBef>
            </a:pP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Australian </a:t>
            </a:r>
            <a:r>
              <a:rPr lang="en-US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Open</a:t>
            </a:r>
          </a:p>
          <a:p>
            <a:pPr marL="457200" indent="-457200" algn="ctr">
              <a:spcBef>
                <a:spcPct val="0"/>
              </a:spcBef>
            </a:pPr>
            <a:r>
              <a:rPr lang="hr-HR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US </a:t>
            </a:r>
            <a:r>
              <a:rPr lang="hr-HR" altLang="en-US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Open</a:t>
            </a: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marL="457200" indent="-457200" algn="ctr">
              <a:spcBef>
                <a:spcPct val="0"/>
              </a:spcBef>
            </a:pPr>
            <a:r>
              <a:rPr lang="en-US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Wimbledon</a:t>
            </a: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marL="457200" indent="-457200" algn="ctr">
              <a:spcBef>
                <a:spcPct val="0"/>
              </a:spcBef>
            </a:pPr>
            <a:r>
              <a:rPr lang="hr-HR" altLang="en-US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i…?</a:t>
            </a: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815975" y="2547878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Rolland </a:t>
            </a:r>
            <a:r>
              <a:rPr lang="hr-HR" altLang="en-US" sz="60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Garros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066800"/>
            <a:ext cx="6019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Nogometaš Lionel Messi je </a:t>
            </a:r>
            <a:r>
              <a:rPr lang="hr-HR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najbolji argentinski igrač današnjice, a osamdesetih godina je to bio…?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Diego Maradona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838200" y="1993879"/>
            <a:ext cx="7566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hr-HR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Olimpijske igre potječu iz koje europske države</a:t>
            </a:r>
            <a:r>
              <a:rPr lang="hr-HR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 </a:t>
            </a:r>
          </a:p>
          <a:p>
            <a:pPr algn="ctr">
              <a:spcBef>
                <a:spcPct val="0"/>
              </a:spcBef>
              <a:buNone/>
            </a:pPr>
            <a:endParaRPr lang="hr-HR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hr-HR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(Gdje su se održale prve…?)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Iz Grčke (tj. </a:t>
            </a: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grada </a:t>
            </a:r>
            <a:r>
              <a:rPr lang="hr-HR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Atene)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676400" y="464910"/>
            <a:ext cx="64008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hr-HR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Zimske olimpijske igre </a:t>
            </a:r>
            <a:r>
              <a:rPr lang="hr-HR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održale su se u Sarajevu koje godine?</a:t>
            </a:r>
            <a:endParaRPr lang="hr-HR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438400" y="2133600"/>
            <a:ext cx="365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1984.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815975" y="2194679"/>
            <a:ext cx="756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Najveći otok na svijetu ujedno je država i kontinent…?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62000" y="1090613"/>
            <a:ext cx="7566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7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DANAŠNJE KATEGORIJE</a:t>
            </a:r>
            <a:endParaRPr lang="en-US" altLang="en-US" sz="7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36085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Australija.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815974" y="2258713"/>
            <a:ext cx="75660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Najduža hrvatska planina je…?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Velebit.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81000"/>
            <a:ext cx="7976936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585537" y="4401236"/>
            <a:ext cx="74916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hr-HR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Grad na slici je…?</a:t>
            </a:r>
            <a:endParaRPr lang="hr-HR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815975" y="2640212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Zadar.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815975" y="2533233"/>
            <a:ext cx="7566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 Brazilu se nalazi najveća rijeka na svijetu… koja?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err="1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Amazona</a:t>
            </a: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815975" y="2748677"/>
            <a:ext cx="756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Glavni grad Češke je…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Prag.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 bwMode="auto">
          <a:xfrm>
            <a:off x="1676400" y="1193274"/>
            <a:ext cx="5791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hr-HR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Legenda kaže da su Hrvati na ove prostore došli u kojem stoljeću…?</a:t>
            </a:r>
            <a:endParaRPr lang="hr-HR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838200" y="2422773"/>
            <a:ext cx="7566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SPORT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7.stoljeću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914400" y="838200"/>
            <a:ext cx="731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SAD i Mexico na jugu graniče s rijekom…?</a:t>
            </a:r>
          </a:p>
          <a:p>
            <a:pPr algn="ctr"/>
            <a:endParaRPr lang="hr-HR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/>
            <a:r>
              <a:rPr lang="hr-HR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Kojom?</a:t>
            </a:r>
            <a:endParaRPr lang="hr-HR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 bwMode="auto">
          <a:xfrm>
            <a:off x="1686447" y="1768189"/>
            <a:ext cx="55059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hr-HR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Rio Bravo ili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</a:t>
            </a:r>
            <a:r>
              <a:rPr lang="hr-HR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 </a:t>
            </a:r>
            <a:r>
              <a:rPr lang="hr-HR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</a:t>
            </a:r>
            <a:r>
              <a:rPr lang="hr-HR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rande.</a:t>
            </a:r>
            <a:endParaRPr lang="hr-HR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815975" y="616775"/>
            <a:ext cx="756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hr-HR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Grad Zagreb je postao slobodni kraljevski grad zahvaljujući kralju Beli IV. i dokumentu koji se zvao</a:t>
            </a: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…</a:t>
            </a:r>
            <a:r>
              <a:rPr lang="hr-HR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815975" y="1909437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Zlatna bula.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r-HR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203121" y="457200"/>
            <a:ext cx="670568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DUPLI BODOVI!!!</a:t>
            </a:r>
            <a:r>
              <a:rPr lang="hr-HR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hr-HR" sz="5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-31438" y="5257800"/>
            <a:ext cx="9174819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ODGOVORI TOČNO I </a:t>
            </a:r>
          </a:p>
          <a:p>
            <a:pPr algn="ctr"/>
            <a:r>
              <a:rPr lang="hr-HR" sz="54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DOBIVAŠ DUPLE BODOVE!</a:t>
            </a:r>
            <a:endParaRPr lang="hr-HR" sz="5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862511"/>
      </p:ext>
    </p:extLst>
  </p:cSld>
  <p:clrMapOvr>
    <a:masterClrMapping/>
  </p:clrMapOvr>
  <p:transition spd="slow">
    <p:cover dir="d"/>
    <p:sndAc>
      <p:stSnd>
        <p:snd r:embed="rId3" name="Jeopardy Daily Double Sound Effect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815975" y="1817104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 podnožju grada Napulja nalazi se vulkan…?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Vezuv.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815975" y="809685"/>
            <a:ext cx="756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„</a:t>
            </a:r>
            <a:r>
              <a:rPr lang="vi-VN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Veni</a:t>
            </a:r>
            <a:r>
              <a:rPr lang="vi-VN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, vidi, </a:t>
            </a:r>
            <a:r>
              <a:rPr lang="vi-VN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vici</a:t>
            </a: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”</a:t>
            </a:r>
            <a:r>
              <a:rPr lang="vi-VN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je </a:t>
            </a:r>
            <a:r>
              <a:rPr lang="vi-VN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najpoznatija izreka rimskog državnika i vojskovođe Gaja Julija </a:t>
            </a:r>
            <a:r>
              <a:rPr lang="vi-VN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Cezara</a:t>
            </a: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…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znači?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Dođoh, vidjeh, pobijedih.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2422773"/>
            <a:ext cx="7566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ZEMLJOPIS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815975" y="871241"/>
            <a:ext cx="756602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Žene imaju </a:t>
            </a:r>
            <a:r>
              <a:rPr lang="pl-PL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spolne kromosome koji </a:t>
            </a:r>
            <a:r>
              <a:rPr lang="pl-PL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se označavaju s </a:t>
            </a:r>
            <a:r>
              <a:rPr lang="pl-PL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XX,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muškarci imaju kromosome koji se označavaju s...?</a:t>
            </a:r>
            <a:endParaRPr lang="en-US" altLang="en-US" sz="4000" u="sng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XY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paralelni pravc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20" y="728680"/>
            <a:ext cx="2941612" cy="26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 bwMode="auto">
          <a:xfrm>
            <a:off x="943474" y="3458596"/>
            <a:ext cx="72389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hr-HR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Ova dva pravca su…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__________ jedan s drugim.</a:t>
            </a:r>
            <a:endParaRPr lang="hr-HR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815975" y="2345591"/>
            <a:ext cx="7566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Paralelna jedan s drugim.</a:t>
            </a:r>
            <a:endParaRPr lang="en-US" altLang="en-US" sz="1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815975" y="2155657"/>
            <a:ext cx="75660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m³ (metar kubni) je mjera za…?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815975" y="32004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Volumen.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050" name="Picture 2" descr="Slikovni rezultat za kubni metar volum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52" y="685800"/>
            <a:ext cx="401807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815975" y="2094102"/>
            <a:ext cx="7566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Jakost struje mjerimo u jedinici…?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Ampera.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815975" y="2471678"/>
            <a:ext cx="75660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3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Krvna grupa koju može primiti svaka osoba je…?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Grupa 0 (nula)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2422773"/>
            <a:ext cx="7566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POVIJEST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 hrvatskom jeziku četvrti po redu padež je…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Akuzativ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5"/>
          <p:cNvSpPr txBox="1">
            <a:spLocks noChangeArrowheads="1"/>
          </p:cNvSpPr>
          <p:nvPr/>
        </p:nvSpPr>
        <p:spPr bwMode="auto">
          <a:xfrm>
            <a:off x="815975" y="6858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 engleskom jeziku postoji dosta istozvučnica…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„</a:t>
            </a:r>
            <a:r>
              <a:rPr lang="hr-HR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night</a:t>
            </a: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” znači „noć”, a što znači „</a:t>
            </a:r>
            <a:r>
              <a:rPr lang="hr-HR" altLang="en-US" sz="48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knight</a:t>
            </a: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” ? 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4975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Vitez.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1026" name="Picture 2" descr="Povezana slik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168" y="990600"/>
            <a:ext cx="2771775" cy="41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815975" y="2094102"/>
            <a:ext cx="7566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 Brazilu se govori…koji jezik?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Portugalski.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457200" y="462677"/>
            <a:ext cx="82296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Poslovice su često jedinstvene za svaki jezik. U engleskom se kaže „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early bird gets the </a:t>
            </a: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worm</a:t>
            </a:r>
            <a:r>
              <a:rPr lang="hr-HR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.”,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na hrvatskom bi to bila izreka…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5"/>
          <p:cNvSpPr txBox="1">
            <a:spLocks noChangeArrowheads="1"/>
          </p:cNvSpPr>
          <p:nvPr/>
        </p:nvSpPr>
        <p:spPr bwMode="auto">
          <a:xfrm>
            <a:off x="815975" y="1871351"/>
            <a:ext cx="7947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Tko rano rani, dvije sreće grabi 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203121" y="457200"/>
            <a:ext cx="670568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DUPLI BODOVI!!!</a:t>
            </a:r>
            <a:r>
              <a:rPr lang="hr-HR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hr-HR" sz="5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-31438" y="5257800"/>
            <a:ext cx="9174819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ODGOVORI TOČNO I </a:t>
            </a:r>
          </a:p>
          <a:p>
            <a:pPr algn="ctr"/>
            <a:r>
              <a:rPr lang="hr-HR" sz="54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DOBIVAŠ DUPLE BODOVE!</a:t>
            </a:r>
            <a:endParaRPr lang="hr-HR" sz="5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ver dir="d"/>
    <p:sndAc>
      <p:stSnd>
        <p:snd r:embed="rId3" name="Jeopardy Daily Double Sound Effect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815975" y="524442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Iz kojeg jezika smo preuzeli riječi poput… čarapa, jorgovan i tavan?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PRIRODNE ZNANOSTI (MAT, FIZ, BIO)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</a:t>
            </a:r>
            <a:r>
              <a:rPr lang="hr-HR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urskog.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2422773"/>
            <a:ext cx="7566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JEZICI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2"/>
          <p:cNvSpPr txBox="1">
            <a:spLocks noChangeArrowheads="1"/>
          </p:cNvSpPr>
          <p:nvPr/>
        </p:nvSpPr>
        <p:spPr bwMode="auto">
          <a:xfrm>
            <a:off x="7620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8" name="Text Box 53"/>
          <p:cNvSpPr txBox="1">
            <a:spLocks noChangeArrowheads="1"/>
          </p:cNvSpPr>
          <p:nvPr/>
        </p:nvSpPr>
        <p:spPr bwMode="auto">
          <a:xfrm>
            <a:off x="3316288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9" name="Text Box 58"/>
          <p:cNvSpPr txBox="1">
            <a:spLocks noChangeArrowheads="1"/>
          </p:cNvSpPr>
          <p:nvPr/>
        </p:nvSpPr>
        <p:spPr bwMode="auto">
          <a:xfrm>
            <a:off x="46482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0" name="Text Box 63"/>
          <p:cNvSpPr txBox="1">
            <a:spLocks noChangeArrowheads="1"/>
          </p:cNvSpPr>
          <p:nvPr/>
        </p:nvSpPr>
        <p:spPr bwMode="auto">
          <a:xfrm>
            <a:off x="59436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1" name="Text Box 69"/>
          <p:cNvSpPr txBox="1">
            <a:spLocks noChangeArrowheads="1"/>
          </p:cNvSpPr>
          <p:nvPr/>
        </p:nvSpPr>
        <p:spPr bwMode="auto">
          <a:xfrm>
            <a:off x="7254875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" action="ppaction://noaction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2" name="Text Box 43"/>
          <p:cNvSpPr txBox="1">
            <a:spLocks noChangeArrowheads="1"/>
          </p:cNvSpPr>
          <p:nvPr/>
        </p:nvSpPr>
        <p:spPr bwMode="auto">
          <a:xfrm>
            <a:off x="7620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8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3" name="Text Box 49"/>
          <p:cNvSpPr txBox="1">
            <a:spLocks noChangeArrowheads="1"/>
          </p:cNvSpPr>
          <p:nvPr/>
        </p:nvSpPr>
        <p:spPr bwMode="auto">
          <a:xfrm>
            <a:off x="20351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9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4" name="Text Box 54"/>
          <p:cNvSpPr txBox="1">
            <a:spLocks noChangeArrowheads="1"/>
          </p:cNvSpPr>
          <p:nvPr/>
        </p:nvSpPr>
        <p:spPr bwMode="auto">
          <a:xfrm>
            <a:off x="3317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5" name="Text Box 59"/>
          <p:cNvSpPr txBox="1">
            <a:spLocks noChangeArrowheads="1"/>
          </p:cNvSpPr>
          <p:nvPr/>
        </p:nvSpPr>
        <p:spPr bwMode="auto">
          <a:xfrm>
            <a:off x="46482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6" name="Text Box 64"/>
          <p:cNvSpPr txBox="1">
            <a:spLocks noChangeArrowheads="1"/>
          </p:cNvSpPr>
          <p:nvPr/>
        </p:nvSpPr>
        <p:spPr bwMode="auto">
          <a:xfrm>
            <a:off x="59436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7" name="Text Box 70"/>
          <p:cNvSpPr txBox="1">
            <a:spLocks noChangeArrowheads="1"/>
          </p:cNvSpPr>
          <p:nvPr/>
        </p:nvSpPr>
        <p:spPr bwMode="auto">
          <a:xfrm>
            <a:off x="7254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" action="ppaction://noaction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8" name="Text Box 44"/>
          <p:cNvSpPr txBox="1">
            <a:spLocks noChangeArrowheads="1"/>
          </p:cNvSpPr>
          <p:nvPr/>
        </p:nvSpPr>
        <p:spPr bwMode="auto">
          <a:xfrm>
            <a:off x="762000" y="32162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9" name="Text Box 50"/>
          <p:cNvSpPr txBox="1">
            <a:spLocks noChangeArrowheads="1"/>
          </p:cNvSpPr>
          <p:nvPr/>
        </p:nvSpPr>
        <p:spPr bwMode="auto">
          <a:xfrm>
            <a:off x="20351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4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0" name="Text Box 55"/>
          <p:cNvSpPr txBox="1">
            <a:spLocks noChangeArrowheads="1"/>
          </p:cNvSpPr>
          <p:nvPr/>
        </p:nvSpPr>
        <p:spPr bwMode="auto">
          <a:xfrm>
            <a:off x="3317875" y="32004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5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1" name="Text Box 60"/>
          <p:cNvSpPr txBox="1">
            <a:spLocks noChangeArrowheads="1"/>
          </p:cNvSpPr>
          <p:nvPr/>
        </p:nvSpPr>
        <p:spPr bwMode="auto">
          <a:xfrm>
            <a:off x="46482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6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2" name="Text Box 65"/>
          <p:cNvSpPr txBox="1">
            <a:spLocks noChangeArrowheads="1"/>
          </p:cNvSpPr>
          <p:nvPr/>
        </p:nvSpPr>
        <p:spPr bwMode="auto">
          <a:xfrm>
            <a:off x="59436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7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3" name="Text Box 71"/>
          <p:cNvSpPr txBox="1">
            <a:spLocks noChangeArrowheads="1"/>
          </p:cNvSpPr>
          <p:nvPr/>
        </p:nvSpPr>
        <p:spPr bwMode="auto">
          <a:xfrm>
            <a:off x="72548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" action="ppaction://noaction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762000" y="40100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5" name="Text Box 51"/>
          <p:cNvSpPr txBox="1">
            <a:spLocks noChangeArrowheads="1"/>
          </p:cNvSpPr>
          <p:nvPr/>
        </p:nvSpPr>
        <p:spPr bwMode="auto">
          <a:xfrm>
            <a:off x="20351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6" name="Text Box 56"/>
          <p:cNvSpPr txBox="1">
            <a:spLocks noChangeArrowheads="1"/>
          </p:cNvSpPr>
          <p:nvPr/>
        </p:nvSpPr>
        <p:spPr bwMode="auto">
          <a:xfrm>
            <a:off x="3317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0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7" name="Text Box 61"/>
          <p:cNvSpPr txBox="1">
            <a:spLocks noChangeArrowheads="1"/>
          </p:cNvSpPr>
          <p:nvPr/>
        </p:nvSpPr>
        <p:spPr bwMode="auto">
          <a:xfrm>
            <a:off x="46482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1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8" name="Text Box 66"/>
          <p:cNvSpPr txBox="1">
            <a:spLocks noChangeArrowheads="1"/>
          </p:cNvSpPr>
          <p:nvPr/>
        </p:nvSpPr>
        <p:spPr bwMode="auto">
          <a:xfrm>
            <a:off x="59436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2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9" name="Text Box 72"/>
          <p:cNvSpPr txBox="1">
            <a:spLocks noChangeArrowheads="1"/>
          </p:cNvSpPr>
          <p:nvPr/>
        </p:nvSpPr>
        <p:spPr bwMode="auto">
          <a:xfrm>
            <a:off x="7254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" action="ppaction://noaction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0" name="Text Box 46"/>
          <p:cNvSpPr txBox="1">
            <a:spLocks noChangeArrowheads="1"/>
          </p:cNvSpPr>
          <p:nvPr/>
        </p:nvSpPr>
        <p:spPr bwMode="auto">
          <a:xfrm>
            <a:off x="762000" y="48037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3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1" name="Text Box 52"/>
          <p:cNvSpPr txBox="1">
            <a:spLocks noChangeArrowheads="1"/>
          </p:cNvSpPr>
          <p:nvPr/>
        </p:nvSpPr>
        <p:spPr bwMode="auto">
          <a:xfrm>
            <a:off x="20351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2" name="Text Box 57"/>
          <p:cNvSpPr txBox="1">
            <a:spLocks noChangeArrowheads="1"/>
          </p:cNvSpPr>
          <p:nvPr/>
        </p:nvSpPr>
        <p:spPr bwMode="auto">
          <a:xfrm>
            <a:off x="3317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3" name="Text Box 62"/>
          <p:cNvSpPr txBox="1">
            <a:spLocks noChangeArrowheads="1"/>
          </p:cNvSpPr>
          <p:nvPr/>
        </p:nvSpPr>
        <p:spPr bwMode="auto">
          <a:xfrm>
            <a:off x="46482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6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4" name="Text Box 67"/>
          <p:cNvSpPr txBox="1">
            <a:spLocks noChangeArrowheads="1"/>
          </p:cNvSpPr>
          <p:nvPr/>
        </p:nvSpPr>
        <p:spPr bwMode="auto">
          <a:xfrm>
            <a:off x="59436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7" action="ppaction://hlinksldjump"/>
              </a:rPr>
              <a:t>$500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5" name="Text Box 73"/>
          <p:cNvSpPr txBox="1">
            <a:spLocks noChangeArrowheads="1"/>
          </p:cNvSpPr>
          <p:nvPr/>
        </p:nvSpPr>
        <p:spPr bwMode="auto">
          <a:xfrm>
            <a:off x="7254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" action="ppaction://noaction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125" y="910154"/>
            <a:ext cx="1166813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hr-HR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SPORT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95500" y="910045"/>
            <a:ext cx="1165225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hr-HR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ZEMLJOPIS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75025" y="910045"/>
            <a:ext cx="1166813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hr-HR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POVIJEST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4550" y="817712"/>
            <a:ext cx="1166813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hr-HR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MAT, FIZ, BIO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95988" y="910045"/>
            <a:ext cx="1166812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hr-HR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JEZICI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035175" y="16002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8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cxnSp>
        <p:nvCxnSpPr>
          <p:cNvPr id="4" name="Ravni poveznik 3"/>
          <p:cNvCxnSpPr/>
          <p:nvPr/>
        </p:nvCxnSpPr>
        <p:spPr bwMode="auto">
          <a:xfrm>
            <a:off x="7391400" y="1609725"/>
            <a:ext cx="838200" cy="371475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Ravni poveznik 40"/>
          <p:cNvCxnSpPr/>
          <p:nvPr/>
        </p:nvCxnSpPr>
        <p:spPr bwMode="auto">
          <a:xfrm flipH="1">
            <a:off x="7391400" y="1600200"/>
            <a:ext cx="838200" cy="372427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838200" y="1247002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Biatlon je sportska disciplina nastala kao kombinacija </a:t>
            </a:r>
            <a:r>
              <a:rPr lang="hr-HR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streljaštva i…?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595</Words>
  <Application>Microsoft Office PowerPoint</Application>
  <PresentationFormat>Prikaz na zaslonu (4:3)</PresentationFormat>
  <Paragraphs>177</Paragraphs>
  <Slides>60</Slides>
  <Notes>60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60</vt:i4>
      </vt:variant>
    </vt:vector>
  </HeadingPairs>
  <TitlesOfParts>
    <vt:vector size="61" baseType="lpstr">
      <vt:lpstr>Default Design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Youthdownloads.com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Powerpoint Template</dc:title>
  <dc:subject>Jeopardy Powerpoint Game</dc:subject>
  <dc:creator>Reid Powell</dc:creator>
  <cp:keywords>Jeopardy</cp:keywords>
  <cp:lastModifiedBy>Anamarija</cp:lastModifiedBy>
  <cp:revision>146</cp:revision>
  <dcterms:created xsi:type="dcterms:W3CDTF">1999-10-07T17:16:48Z</dcterms:created>
  <dcterms:modified xsi:type="dcterms:W3CDTF">2018-04-18T08:53:34Z</dcterms:modified>
  <cp:category>Game Shows</cp:category>
</cp:coreProperties>
</file>