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1" r:id="rId5"/>
    <p:sldId id="262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63FAFE4-C74E-4BAA-A393-B10BD487463D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164E34-D7DA-4B49-9C58-09D90DCF8201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1903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AFE4-C74E-4BAA-A393-B10BD487463D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4E34-D7DA-4B49-9C58-09D90DCF8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66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AFE4-C74E-4BAA-A393-B10BD487463D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4E34-D7DA-4B49-9C58-09D90DCF8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0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AFE4-C74E-4BAA-A393-B10BD487463D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4E34-D7DA-4B49-9C58-09D90DCF8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9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3FAFE4-C74E-4BAA-A393-B10BD487463D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164E34-D7DA-4B49-9C58-09D90DCF820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74919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AFE4-C74E-4BAA-A393-B10BD487463D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4E34-D7DA-4B49-9C58-09D90DCF8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7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AFE4-C74E-4BAA-A393-B10BD487463D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4E34-D7DA-4B49-9C58-09D90DCF8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2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AFE4-C74E-4BAA-A393-B10BD487463D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4E34-D7DA-4B49-9C58-09D90DCF8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1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AFE4-C74E-4BAA-A393-B10BD487463D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4E34-D7DA-4B49-9C58-09D90DCF8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7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3FAFE4-C74E-4BAA-A393-B10BD487463D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164E34-D7DA-4B49-9C58-09D90DCF82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029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3FAFE4-C74E-4BAA-A393-B10BD487463D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164E34-D7DA-4B49-9C58-09D90DCF82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950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63FAFE4-C74E-4BAA-A393-B10BD487463D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B164E34-D7DA-4B49-9C58-09D90DCF82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5692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E5AF8-5DE8-4623-BB45-F87F0414A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093" y="2401171"/>
            <a:ext cx="9137185" cy="2098226"/>
          </a:xfrm>
        </p:spPr>
        <p:txBody>
          <a:bodyPr/>
          <a:lstStyle/>
          <a:p>
            <a:r>
              <a:rPr lang="en-US" dirty="0" err="1">
                <a:latin typeface="Century Gothic" panose="020B0502020202020204" pitchFamily="34" charset="0"/>
              </a:rPr>
              <a:t>Bankovno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poslovanje</a:t>
            </a:r>
            <a:r>
              <a:rPr lang="en-US" dirty="0">
                <a:latin typeface="Century Gothic" panose="020B0502020202020204" pitchFamily="34" charset="0"/>
              </a:rPr>
              <a:t> u </a:t>
            </a:r>
            <a:r>
              <a:rPr lang="en-US" dirty="0" err="1">
                <a:latin typeface="Century Gothic" panose="020B0502020202020204" pitchFamily="34" charset="0"/>
              </a:rPr>
              <a:t>obrtništvu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119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AE74A-683E-4D03-A4F5-3BF6C0541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entury Gothic" panose="020B0502020202020204" pitchFamily="34" charset="0"/>
              </a:rPr>
              <a:t>Otvaranje</a:t>
            </a:r>
            <a:r>
              <a:rPr lang="en-US" b="1" dirty="0">
                <a:latin typeface="Century Gothic" panose="020B0502020202020204" pitchFamily="34" charset="0"/>
              </a:rPr>
              <a:t> </a:t>
            </a:r>
            <a:r>
              <a:rPr lang="en-US" b="1" dirty="0" err="1">
                <a:latin typeface="Century Gothic" panose="020B0502020202020204" pitchFamily="34" charset="0"/>
              </a:rPr>
              <a:t>poslovnog</a:t>
            </a:r>
            <a:r>
              <a:rPr lang="en-US" b="1" dirty="0">
                <a:latin typeface="Century Gothic" panose="020B0502020202020204" pitchFamily="34" charset="0"/>
              </a:rPr>
              <a:t> </a:t>
            </a:r>
            <a:r>
              <a:rPr lang="en-US" b="1" dirty="0" err="1">
                <a:latin typeface="Century Gothic" panose="020B0502020202020204" pitchFamily="34" charset="0"/>
              </a:rPr>
              <a:t>žiro</a:t>
            </a:r>
            <a:r>
              <a:rPr lang="en-US" b="1" dirty="0">
                <a:latin typeface="Century Gothic" panose="020B0502020202020204" pitchFamily="34" charset="0"/>
              </a:rPr>
              <a:t> </a:t>
            </a:r>
            <a:r>
              <a:rPr lang="en-US" b="1" dirty="0" err="1">
                <a:latin typeface="Century Gothic" panose="020B0502020202020204" pitchFamily="34" charset="0"/>
              </a:rPr>
              <a:t>računa</a:t>
            </a:r>
            <a:br>
              <a:rPr lang="en-US" b="1" dirty="0">
                <a:latin typeface="Century Gothic" panose="020B0502020202020204" pitchFamily="34" charset="0"/>
              </a:rPr>
            </a:b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9F7A4-8CE0-4CFD-9927-716C6FC03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26703"/>
            <a:ext cx="10525539" cy="1514062"/>
          </a:xfrm>
        </p:spPr>
        <p:txBody>
          <a:bodyPr>
            <a:noAutofit/>
          </a:bodyPr>
          <a:lstStyle/>
          <a:p>
            <a:r>
              <a:rPr lang="en-US" dirty="0" err="1">
                <a:latin typeface="Century Gothic" panose="020B0502020202020204" pitchFamily="34" charset="0"/>
              </a:rPr>
              <a:t>Žiro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račun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namijenjen</a:t>
            </a:r>
            <a:r>
              <a:rPr lang="en-US" dirty="0">
                <a:latin typeface="Century Gothic" panose="020B0502020202020204" pitchFamily="34" charset="0"/>
              </a:rPr>
              <a:t> je </a:t>
            </a:r>
            <a:r>
              <a:rPr lang="en-US" dirty="0" err="1">
                <a:latin typeface="Century Gothic" panose="020B0502020202020204" pitchFamily="34" charset="0"/>
              </a:rPr>
              <a:t>osobama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čiji</a:t>
            </a:r>
            <a:r>
              <a:rPr lang="en-US" dirty="0">
                <a:latin typeface="Century Gothic" panose="020B0502020202020204" pitchFamily="34" charset="0"/>
              </a:rPr>
              <a:t> se </a:t>
            </a:r>
            <a:r>
              <a:rPr lang="en-US" b="1" dirty="0" err="1">
                <a:latin typeface="Century Gothic" panose="020B0502020202020204" pitchFamily="34" charset="0"/>
              </a:rPr>
              <a:t>prihodi</a:t>
            </a:r>
            <a:r>
              <a:rPr lang="en-US" b="1" dirty="0">
                <a:latin typeface="Century Gothic" panose="020B0502020202020204" pitchFamily="34" charset="0"/>
              </a:rPr>
              <a:t> od </a:t>
            </a:r>
            <a:r>
              <a:rPr lang="en-US" b="1" dirty="0" err="1">
                <a:latin typeface="Century Gothic" panose="020B0502020202020204" pitchFamily="34" charset="0"/>
              </a:rPr>
              <a:t>samostalnog</a:t>
            </a:r>
            <a:r>
              <a:rPr lang="en-US" b="1" dirty="0">
                <a:latin typeface="Century Gothic" panose="020B0502020202020204" pitchFamily="34" charset="0"/>
              </a:rPr>
              <a:t> </a:t>
            </a:r>
            <a:r>
              <a:rPr lang="en-US" b="1" dirty="0" err="1">
                <a:latin typeface="Century Gothic" panose="020B0502020202020204" pitchFamily="34" charset="0"/>
              </a:rPr>
              <a:t>rada</a:t>
            </a:r>
            <a:r>
              <a:rPr lang="en-US" b="1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moraju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evidentirati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preko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računa</a:t>
            </a:r>
            <a:r>
              <a:rPr lang="en-US" dirty="0">
                <a:latin typeface="Century Gothic" panose="020B0502020202020204" pitchFamily="34" charset="0"/>
              </a:rPr>
              <a:t> u </a:t>
            </a:r>
            <a:r>
              <a:rPr lang="en-US" dirty="0" err="1">
                <a:latin typeface="Century Gothic" panose="020B0502020202020204" pitchFamily="34" charset="0"/>
              </a:rPr>
              <a:t>banci</a:t>
            </a:r>
            <a:r>
              <a:rPr lang="en-US" dirty="0">
                <a:latin typeface="Century Gothic" panose="020B0502020202020204" pitchFamily="34" charset="0"/>
              </a:rPr>
              <a:t>. </a:t>
            </a:r>
          </a:p>
          <a:p>
            <a:r>
              <a:rPr lang="en-US" dirty="0" err="1">
                <a:latin typeface="Century Gothic" panose="020B0502020202020204" pitchFamily="34" charset="0"/>
              </a:rPr>
              <a:t>Obrtnik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sam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odabire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banku</a:t>
            </a:r>
            <a:r>
              <a:rPr lang="en-US" dirty="0">
                <a:latin typeface="Century Gothic" panose="020B0502020202020204" pitchFamily="34" charset="0"/>
              </a:rPr>
              <a:t> s </a:t>
            </a:r>
            <a:r>
              <a:rPr lang="en-US" dirty="0" err="1">
                <a:latin typeface="Century Gothic" panose="020B0502020202020204" pitchFamily="34" charset="0"/>
              </a:rPr>
              <a:t>kojom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će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poslovati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i</a:t>
            </a:r>
            <a:r>
              <a:rPr lang="en-US" dirty="0">
                <a:latin typeface="Century Gothic" panose="020B0502020202020204" pitchFamily="34" charset="0"/>
              </a:rPr>
              <a:t> u </a:t>
            </a:r>
            <a:r>
              <a:rPr lang="en-US" dirty="0" err="1">
                <a:latin typeface="Century Gothic" panose="020B0502020202020204" pitchFamily="34" charset="0"/>
              </a:rPr>
              <a:t>kojoj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će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otvoriti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svoj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žiro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račun</a:t>
            </a:r>
            <a:r>
              <a:rPr lang="en-US" dirty="0">
                <a:latin typeface="Century Gothic" panose="020B0502020202020204" pitchFamily="34" charset="0"/>
              </a:rPr>
              <a:t> s </a:t>
            </a:r>
            <a:r>
              <a:rPr lang="en-US" dirty="0" err="1">
                <a:latin typeface="Century Gothic" panose="020B0502020202020204" pitchFamily="34" charset="0"/>
              </a:rPr>
              <a:t>kojeg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će</a:t>
            </a:r>
            <a:r>
              <a:rPr lang="en-US" dirty="0">
                <a:latin typeface="Century Gothic" panose="020B0502020202020204" pitchFamily="34" charset="0"/>
              </a:rPr>
              <a:t> se </a:t>
            </a:r>
            <a:r>
              <a:rPr lang="en-US" dirty="0" err="1">
                <a:latin typeface="Century Gothic" panose="020B0502020202020204" pitchFamily="34" charset="0"/>
              </a:rPr>
              <a:t>naplaćivati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porezi</a:t>
            </a:r>
            <a:r>
              <a:rPr lang="en-US" dirty="0">
                <a:latin typeface="Century Gothic" panose="020B0502020202020204" pitchFamily="34" charset="0"/>
              </a:rPr>
              <a:t>, </a:t>
            </a:r>
            <a:r>
              <a:rPr lang="en-US" dirty="0" err="1">
                <a:latin typeface="Century Gothic" panose="020B0502020202020204" pitchFamily="34" charset="0"/>
              </a:rPr>
              <a:t>doprinosi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druge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javne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obveze</a:t>
            </a:r>
            <a:r>
              <a:rPr lang="en-US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7AC8EC-6CC7-4EDA-B68E-38F609C188D6}"/>
              </a:ext>
            </a:extLst>
          </p:cNvPr>
          <p:cNvSpPr txBox="1"/>
          <p:nvPr/>
        </p:nvSpPr>
        <p:spPr>
          <a:xfrm>
            <a:off x="1636642" y="3717235"/>
            <a:ext cx="54930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Za </a:t>
            </a:r>
            <a:r>
              <a:rPr lang="en-US" b="1" dirty="0" err="1">
                <a:latin typeface="Century Gothic" panose="020B0502020202020204" pitchFamily="34" charset="0"/>
              </a:rPr>
              <a:t>otvaranje</a:t>
            </a:r>
            <a:r>
              <a:rPr lang="en-US" b="1" dirty="0">
                <a:latin typeface="Century Gothic" panose="020B0502020202020204" pitchFamily="34" charset="0"/>
              </a:rPr>
              <a:t> </a:t>
            </a:r>
            <a:r>
              <a:rPr lang="en-US" b="1" dirty="0" err="1">
                <a:latin typeface="Century Gothic" panose="020B0502020202020204" pitchFamily="34" charset="0"/>
              </a:rPr>
              <a:t>poslovnog</a:t>
            </a:r>
            <a:r>
              <a:rPr lang="en-US" b="1" dirty="0">
                <a:latin typeface="Century Gothic" panose="020B0502020202020204" pitchFamily="34" charset="0"/>
              </a:rPr>
              <a:t> </a:t>
            </a:r>
            <a:r>
              <a:rPr lang="en-US" b="1" dirty="0" err="1">
                <a:latin typeface="Century Gothic" panose="020B0502020202020204" pitchFamily="34" charset="0"/>
              </a:rPr>
              <a:t>žiro</a:t>
            </a:r>
            <a:r>
              <a:rPr lang="en-US" b="1" dirty="0">
                <a:latin typeface="Century Gothic" panose="020B0502020202020204" pitchFamily="34" charset="0"/>
              </a:rPr>
              <a:t> </a:t>
            </a:r>
            <a:r>
              <a:rPr lang="en-US" b="1" dirty="0" err="1">
                <a:latin typeface="Century Gothic" panose="020B0502020202020204" pitchFamily="34" charset="0"/>
              </a:rPr>
              <a:t>računa</a:t>
            </a:r>
            <a:r>
              <a:rPr lang="en-US" b="1" dirty="0">
                <a:latin typeface="Century Gothic" panose="020B0502020202020204" pitchFamily="34" charset="0"/>
              </a:rPr>
              <a:t> </a:t>
            </a:r>
            <a:r>
              <a:rPr lang="en-US" b="1" dirty="0" err="1">
                <a:latin typeface="Century Gothic" panose="020B0502020202020204" pitchFamily="34" charset="0"/>
              </a:rPr>
              <a:t>potrebna</a:t>
            </a:r>
            <a:r>
              <a:rPr lang="en-US" b="1" dirty="0">
                <a:latin typeface="Century Gothic" panose="020B0502020202020204" pitchFamily="34" charset="0"/>
              </a:rPr>
              <a:t> je </a:t>
            </a:r>
            <a:r>
              <a:rPr lang="en-US" b="1" dirty="0" err="1">
                <a:latin typeface="Century Gothic" panose="020B0502020202020204" pitchFamily="34" charset="0"/>
              </a:rPr>
              <a:t>slijedeća</a:t>
            </a:r>
            <a:r>
              <a:rPr lang="en-US" b="1" dirty="0">
                <a:latin typeface="Century Gothic" panose="020B0502020202020204" pitchFamily="34" charset="0"/>
              </a:rPr>
              <a:t> </a:t>
            </a:r>
            <a:r>
              <a:rPr lang="en-US" b="1" dirty="0" err="1">
                <a:latin typeface="Century Gothic" panose="020B0502020202020204" pitchFamily="34" charset="0"/>
              </a:rPr>
              <a:t>dokumentacija</a:t>
            </a:r>
            <a:r>
              <a:rPr lang="en-US" b="1" dirty="0">
                <a:latin typeface="Century Gothic" panose="020B0502020202020204" pitchFamily="34" charset="0"/>
              </a:rPr>
              <a:t>:</a:t>
            </a: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Century Gothic" panose="020B0502020202020204" pitchFamily="34" charset="0"/>
              </a:rPr>
              <a:t>Osobna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iskaznica</a:t>
            </a:r>
            <a:endParaRPr lang="en-US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Century Gothic" panose="020B0502020202020204" pitchFamily="34" charset="0"/>
              </a:rPr>
              <a:t>Potvrda</a:t>
            </a:r>
            <a:r>
              <a:rPr lang="en-US" dirty="0">
                <a:latin typeface="Century Gothic" panose="020B0502020202020204" pitchFamily="34" charset="0"/>
              </a:rPr>
              <a:t> o </a:t>
            </a:r>
            <a:r>
              <a:rPr lang="en-US" dirty="0" err="1">
                <a:latin typeface="Century Gothic" panose="020B0502020202020204" pitchFamily="34" charset="0"/>
              </a:rPr>
              <a:t>otvaranju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obrta</a:t>
            </a:r>
            <a:endParaRPr lang="en-US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Century Gothic" panose="020B0502020202020204" pitchFamily="34" charset="0"/>
              </a:rPr>
              <a:t>Obrtnica</a:t>
            </a:r>
            <a:endParaRPr lang="en-US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Century Gothic" panose="020B0502020202020204" pitchFamily="34" charset="0"/>
              </a:rPr>
              <a:t>Pečat</a:t>
            </a:r>
            <a:endParaRPr lang="en-US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BE0EA96-861A-4D93-B4FB-AC1DD5E113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943" y="3400839"/>
            <a:ext cx="2638425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066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378E4-3C59-4C2A-ACB9-31F895F89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82217"/>
            <a:ext cx="9601200" cy="1485900"/>
          </a:xfrm>
        </p:spPr>
        <p:txBody>
          <a:bodyPr/>
          <a:lstStyle/>
          <a:p>
            <a:pPr algn="ctr"/>
            <a:r>
              <a:rPr lang="en-US" dirty="0" err="1">
                <a:latin typeface="Century Gothic" panose="020B0502020202020204" pitchFamily="34" charset="0"/>
              </a:rPr>
              <a:t>Kartice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44AC2-61E8-4665-902D-E8A2C06AC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80809"/>
            <a:ext cx="10436087" cy="1238321"/>
          </a:xfrm>
        </p:spPr>
        <p:txBody>
          <a:bodyPr>
            <a:noAutofit/>
          </a:bodyPr>
          <a:lstStyle/>
          <a:p>
            <a:r>
              <a:rPr lang="en-US" sz="2200" dirty="0" err="1">
                <a:latin typeface="Century Gothic" panose="020B0502020202020204" pitchFamily="34" charset="0"/>
              </a:rPr>
              <a:t>Platna</a:t>
            </a:r>
            <a:r>
              <a:rPr lang="en-US" sz="2200" dirty="0">
                <a:latin typeface="Century Gothic" panose="020B0502020202020204" pitchFamily="34" charset="0"/>
              </a:rPr>
              <a:t> </a:t>
            </a:r>
            <a:r>
              <a:rPr lang="en-US" sz="2200" dirty="0" err="1">
                <a:latin typeface="Century Gothic" panose="020B0502020202020204" pitchFamily="34" charset="0"/>
              </a:rPr>
              <a:t>kartica</a:t>
            </a:r>
            <a:r>
              <a:rPr lang="en-US" sz="2200" dirty="0">
                <a:latin typeface="Century Gothic" panose="020B0502020202020204" pitchFamily="34" charset="0"/>
              </a:rPr>
              <a:t>  je </a:t>
            </a:r>
            <a:r>
              <a:rPr lang="en-US" sz="2200" dirty="0" err="1">
                <a:latin typeface="Century Gothic" panose="020B0502020202020204" pitchFamily="34" charset="0"/>
              </a:rPr>
              <a:t>sredstvo</a:t>
            </a:r>
            <a:r>
              <a:rPr lang="en-US" sz="2200" dirty="0">
                <a:latin typeface="Century Gothic" panose="020B0502020202020204" pitchFamily="34" charset="0"/>
              </a:rPr>
              <a:t> </a:t>
            </a:r>
            <a:r>
              <a:rPr lang="en-US" sz="2200" dirty="0" err="1">
                <a:latin typeface="Century Gothic" panose="020B0502020202020204" pitchFamily="34" charset="0"/>
              </a:rPr>
              <a:t>koje</a:t>
            </a:r>
            <a:r>
              <a:rPr lang="en-US" sz="2200" dirty="0">
                <a:latin typeface="Century Gothic" panose="020B0502020202020204" pitchFamily="34" charset="0"/>
              </a:rPr>
              <a:t> </a:t>
            </a:r>
            <a:r>
              <a:rPr lang="en-US" sz="2200" dirty="0" err="1">
                <a:latin typeface="Century Gothic" panose="020B0502020202020204" pitchFamily="34" charset="0"/>
              </a:rPr>
              <a:t>omogućuje</a:t>
            </a:r>
            <a:r>
              <a:rPr lang="en-US" sz="2200" dirty="0">
                <a:latin typeface="Century Gothic" panose="020B0502020202020204" pitchFamily="34" charset="0"/>
              </a:rPr>
              <a:t> </a:t>
            </a:r>
            <a:r>
              <a:rPr lang="en-US" sz="2200" dirty="0" err="1">
                <a:latin typeface="Century Gothic" panose="020B0502020202020204" pitchFamily="34" charset="0"/>
              </a:rPr>
              <a:t>bezgotovinsko</a:t>
            </a:r>
            <a:r>
              <a:rPr lang="en-US" sz="2200" dirty="0">
                <a:latin typeface="Century Gothic" panose="020B0502020202020204" pitchFamily="34" charset="0"/>
              </a:rPr>
              <a:t> </a:t>
            </a:r>
            <a:r>
              <a:rPr lang="en-US" sz="2200" dirty="0" err="1">
                <a:latin typeface="Century Gothic" panose="020B0502020202020204" pitchFamily="34" charset="0"/>
              </a:rPr>
              <a:t>izvršenje</a:t>
            </a:r>
            <a:r>
              <a:rPr lang="en-US" sz="2200" dirty="0">
                <a:latin typeface="Century Gothic" panose="020B0502020202020204" pitchFamily="34" charset="0"/>
              </a:rPr>
              <a:t> </a:t>
            </a:r>
            <a:r>
              <a:rPr lang="en-US" sz="2200" dirty="0" err="1">
                <a:latin typeface="Century Gothic" panose="020B0502020202020204" pitchFamily="34" charset="0"/>
              </a:rPr>
              <a:t>plaćanja</a:t>
            </a:r>
            <a:r>
              <a:rPr lang="en-US" sz="2200" dirty="0">
                <a:latin typeface="Century Gothic" panose="020B0502020202020204" pitchFamily="34" charset="0"/>
              </a:rPr>
              <a:t> robe </a:t>
            </a:r>
            <a:r>
              <a:rPr lang="en-US" sz="2200" dirty="0" err="1">
                <a:latin typeface="Century Gothic" panose="020B0502020202020204" pitchFamily="34" charset="0"/>
              </a:rPr>
              <a:t>i</a:t>
            </a:r>
            <a:r>
              <a:rPr lang="en-US" sz="2200" dirty="0">
                <a:latin typeface="Century Gothic" panose="020B0502020202020204" pitchFamily="34" charset="0"/>
              </a:rPr>
              <a:t> </a:t>
            </a:r>
            <a:r>
              <a:rPr lang="en-US" sz="2200" dirty="0" err="1">
                <a:latin typeface="Century Gothic" panose="020B0502020202020204" pitchFamily="34" charset="0"/>
              </a:rPr>
              <a:t>usluga</a:t>
            </a:r>
            <a:r>
              <a:rPr lang="en-US" sz="2200" dirty="0">
                <a:latin typeface="Century Gothic" panose="020B0502020202020204" pitchFamily="34" charset="0"/>
              </a:rPr>
              <a:t> </a:t>
            </a:r>
            <a:r>
              <a:rPr lang="en-US" sz="2200" dirty="0" err="1">
                <a:latin typeface="Century Gothic" panose="020B0502020202020204" pitchFamily="34" charset="0"/>
              </a:rPr>
              <a:t>preko</a:t>
            </a:r>
            <a:r>
              <a:rPr lang="en-US" sz="2200" dirty="0">
                <a:latin typeface="Century Gothic" panose="020B0502020202020204" pitchFamily="34" charset="0"/>
              </a:rPr>
              <a:t> </a:t>
            </a:r>
            <a:r>
              <a:rPr lang="en-US" sz="2200" dirty="0" err="1">
                <a:latin typeface="Century Gothic" panose="020B0502020202020204" pitchFamily="34" charset="0"/>
              </a:rPr>
              <a:t>prihvatnog</a:t>
            </a:r>
            <a:r>
              <a:rPr lang="en-US" sz="2200" dirty="0">
                <a:latin typeface="Century Gothic" panose="020B0502020202020204" pitchFamily="34" charset="0"/>
              </a:rPr>
              <a:t> </a:t>
            </a:r>
            <a:r>
              <a:rPr lang="en-US" sz="2200" dirty="0" err="1">
                <a:latin typeface="Century Gothic" panose="020B0502020202020204" pitchFamily="34" charset="0"/>
              </a:rPr>
              <a:t>uređaja</a:t>
            </a:r>
            <a:r>
              <a:rPr lang="en-US" sz="2200" dirty="0">
                <a:latin typeface="Century Gothic" panose="020B0502020202020204" pitchFamily="34" charset="0"/>
              </a:rPr>
              <a:t> </a:t>
            </a:r>
            <a:r>
              <a:rPr lang="en-US" sz="2200" dirty="0" err="1">
                <a:latin typeface="Century Gothic" panose="020B0502020202020204" pitchFamily="34" charset="0"/>
              </a:rPr>
              <a:t>ili</a:t>
            </a:r>
            <a:r>
              <a:rPr lang="en-US" sz="2200" dirty="0">
                <a:latin typeface="Century Gothic" panose="020B0502020202020204" pitchFamily="34" charset="0"/>
              </a:rPr>
              <a:t> </a:t>
            </a:r>
            <a:r>
              <a:rPr lang="en-US" sz="2200" dirty="0" err="1">
                <a:latin typeface="Century Gothic" panose="020B0502020202020204" pitchFamily="34" charset="0"/>
              </a:rPr>
              <a:t>interneta</a:t>
            </a:r>
            <a:r>
              <a:rPr lang="en-US" sz="2200" dirty="0">
                <a:latin typeface="Century Gothic" panose="020B0502020202020204" pitchFamily="34" charset="0"/>
              </a:rPr>
              <a:t>, </a:t>
            </a:r>
            <a:r>
              <a:rPr lang="en-US" sz="2200" dirty="0" err="1">
                <a:latin typeface="Century Gothic" panose="020B0502020202020204" pitchFamily="34" charset="0"/>
              </a:rPr>
              <a:t>i</a:t>
            </a:r>
            <a:r>
              <a:rPr lang="en-US" sz="2200" dirty="0">
                <a:latin typeface="Century Gothic" panose="020B0502020202020204" pitchFamily="34" charset="0"/>
              </a:rPr>
              <a:t> </a:t>
            </a:r>
            <a:r>
              <a:rPr lang="en-US" sz="2200" dirty="0" err="1">
                <a:latin typeface="Century Gothic" panose="020B0502020202020204" pitchFamily="34" charset="0"/>
              </a:rPr>
              <a:t>koje</a:t>
            </a:r>
            <a:r>
              <a:rPr lang="en-US" sz="2200" dirty="0">
                <a:latin typeface="Century Gothic" panose="020B0502020202020204" pitchFamily="34" charset="0"/>
              </a:rPr>
              <a:t> </a:t>
            </a:r>
            <a:r>
              <a:rPr lang="en-US" sz="2200" dirty="0" err="1">
                <a:latin typeface="Century Gothic" panose="020B0502020202020204" pitchFamily="34" charset="0"/>
              </a:rPr>
              <a:t>omogućuje</a:t>
            </a:r>
            <a:r>
              <a:rPr lang="en-US" sz="2200" dirty="0">
                <a:latin typeface="Century Gothic" panose="020B0502020202020204" pitchFamily="34" charset="0"/>
              </a:rPr>
              <a:t> </a:t>
            </a:r>
            <a:r>
              <a:rPr lang="en-US" sz="2200" dirty="0" err="1">
                <a:latin typeface="Century Gothic" panose="020B0502020202020204" pitchFamily="34" charset="0"/>
              </a:rPr>
              <a:t>podizanje</a:t>
            </a:r>
            <a:r>
              <a:rPr lang="en-US" sz="2200" dirty="0">
                <a:latin typeface="Century Gothic" panose="020B0502020202020204" pitchFamily="34" charset="0"/>
              </a:rPr>
              <a:t> </a:t>
            </a:r>
            <a:r>
              <a:rPr lang="en-US" sz="2200" dirty="0" err="1">
                <a:latin typeface="Century Gothic" panose="020B0502020202020204" pitchFamily="34" charset="0"/>
              </a:rPr>
              <a:t>gotovine</a:t>
            </a:r>
            <a:r>
              <a:rPr lang="en-US" sz="2200" dirty="0">
                <a:latin typeface="Century Gothic" panose="020B0502020202020204" pitchFamily="34" charset="0"/>
              </a:rPr>
              <a:t> </a:t>
            </a:r>
            <a:r>
              <a:rPr lang="en-US" sz="2200" dirty="0" err="1">
                <a:latin typeface="Century Gothic" panose="020B0502020202020204" pitchFamily="34" charset="0"/>
              </a:rPr>
              <a:t>na</a:t>
            </a:r>
            <a:r>
              <a:rPr lang="en-US" sz="2200" dirty="0">
                <a:latin typeface="Century Gothic" panose="020B0502020202020204" pitchFamily="34" charset="0"/>
              </a:rPr>
              <a:t> </a:t>
            </a:r>
            <a:r>
              <a:rPr lang="en-US" sz="2200" dirty="0" err="1">
                <a:latin typeface="Century Gothic" panose="020B0502020202020204" pitchFamily="34" charset="0"/>
              </a:rPr>
              <a:t>bankomatu</a:t>
            </a:r>
            <a:r>
              <a:rPr lang="en-US" sz="2200" dirty="0">
                <a:latin typeface="Century Gothic" panose="020B0502020202020204" pitchFamily="34" charset="0"/>
              </a:rPr>
              <a:t>. </a:t>
            </a:r>
          </a:p>
          <a:p>
            <a:endParaRPr lang="en-US" sz="2200" dirty="0">
              <a:latin typeface="Century Gothic" panose="020B0502020202020204" pitchFamily="34" charset="0"/>
            </a:endParaRPr>
          </a:p>
          <a:p>
            <a:endParaRPr lang="en-US" sz="2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985E50-7798-4ED8-AB42-60B6DE7C4684}"/>
              </a:ext>
            </a:extLst>
          </p:cNvPr>
          <p:cNvSpPr/>
          <p:nvPr/>
        </p:nvSpPr>
        <p:spPr>
          <a:xfrm>
            <a:off x="1577008" y="4804706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KREDITNA KARTICA </a:t>
            </a:r>
            <a:r>
              <a:rPr lang="en-US" dirty="0">
                <a:latin typeface="Century Gothic" panose="020B0502020202020204" pitchFamily="34" charset="0"/>
              </a:rPr>
              <a:t>je </a:t>
            </a:r>
            <a:r>
              <a:rPr lang="en-US" dirty="0" err="1">
                <a:latin typeface="Century Gothic" panose="020B0502020202020204" pitchFamily="34" charset="0"/>
              </a:rPr>
              <a:t>kartica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uz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pomoć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koje</a:t>
            </a:r>
            <a:r>
              <a:rPr lang="en-US" dirty="0">
                <a:latin typeface="Century Gothic" panose="020B0502020202020204" pitchFamily="34" charset="0"/>
              </a:rPr>
              <a:t> od </a:t>
            </a:r>
            <a:r>
              <a:rPr lang="en-US" dirty="0" err="1">
                <a:latin typeface="Century Gothic" panose="020B0502020202020204" pitchFamily="34" charset="0"/>
              </a:rPr>
              <a:t>banke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posuđujemo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novac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tijekom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obračunskog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perioda</a:t>
            </a:r>
            <a:r>
              <a:rPr lang="en-US" dirty="0">
                <a:latin typeface="Century Gothic" panose="020B0502020202020204" pitchFamily="34" charset="0"/>
              </a:rPr>
              <a:t> od </a:t>
            </a:r>
            <a:r>
              <a:rPr lang="en-US" dirty="0" err="1">
                <a:latin typeface="Century Gothic" panose="020B0502020202020204" pitchFamily="34" charset="0"/>
              </a:rPr>
              <a:t>mjesec</a:t>
            </a:r>
            <a:r>
              <a:rPr lang="en-US" dirty="0">
                <a:latin typeface="Century Gothic" panose="020B0502020202020204" pitchFamily="34" charset="0"/>
              </a:rPr>
              <a:t> dana. </a:t>
            </a:r>
            <a:r>
              <a:rPr lang="en-US" dirty="0" err="1">
                <a:latin typeface="Century Gothic" panose="020B0502020202020204" pitchFamily="34" charset="0"/>
              </a:rPr>
              <a:t>Odgađamo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plaćanje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roba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usluga</a:t>
            </a:r>
            <a:r>
              <a:rPr lang="en-US" dirty="0">
                <a:latin typeface="Century Gothic" panose="020B0502020202020204" pitchFamily="34" charset="0"/>
              </a:rPr>
              <a:t> do </a:t>
            </a:r>
            <a:r>
              <a:rPr lang="en-US" dirty="0" err="1">
                <a:latin typeface="Century Gothic" panose="020B0502020202020204" pitchFamily="34" charset="0"/>
              </a:rPr>
              <a:t>utvrđenog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datuma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kada</a:t>
            </a:r>
            <a:r>
              <a:rPr lang="en-US" dirty="0">
                <a:latin typeface="Century Gothic" panose="020B0502020202020204" pitchFamily="34" charset="0"/>
              </a:rPr>
              <a:t> se </a:t>
            </a:r>
            <a:r>
              <a:rPr lang="en-US" dirty="0" err="1">
                <a:latin typeface="Century Gothic" panose="020B0502020202020204" pitchFamily="34" charset="0"/>
              </a:rPr>
              <a:t>račun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izmiruje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uz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kamate</a:t>
            </a:r>
            <a:r>
              <a:rPr lang="en-US" dirty="0">
                <a:latin typeface="Century Gothic" panose="020B0502020202020204" pitchFamily="34" charset="0"/>
              </a:rPr>
              <a:t>. </a:t>
            </a: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A1313D-2A87-40C1-9532-D68DFA55BCB8}"/>
              </a:ext>
            </a:extLst>
          </p:cNvPr>
          <p:cNvSpPr/>
          <p:nvPr/>
        </p:nvSpPr>
        <p:spPr>
          <a:xfrm>
            <a:off x="5711687" y="274041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DEBITNA KARTICA </a:t>
            </a:r>
            <a:r>
              <a:rPr lang="en-US" dirty="0" err="1">
                <a:latin typeface="Century Gothic" panose="020B0502020202020204" pitchFamily="34" charset="0"/>
              </a:rPr>
              <a:t>vezana</a:t>
            </a:r>
            <a:r>
              <a:rPr lang="en-US" dirty="0">
                <a:latin typeface="Century Gothic" panose="020B0502020202020204" pitchFamily="34" charset="0"/>
              </a:rPr>
              <a:t> je </a:t>
            </a:r>
            <a:r>
              <a:rPr lang="en-US" dirty="0" err="1">
                <a:latin typeface="Century Gothic" panose="020B0502020202020204" pitchFamily="34" charset="0"/>
              </a:rPr>
              <a:t>uz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tekući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račun</a:t>
            </a:r>
            <a:r>
              <a:rPr lang="en-US" dirty="0">
                <a:latin typeface="Century Gothic" panose="020B0502020202020204" pitchFamily="34" charset="0"/>
              </a:rPr>
              <a:t> u </a:t>
            </a:r>
            <a:r>
              <a:rPr lang="en-US" dirty="0" err="1">
                <a:latin typeface="Century Gothic" panose="020B0502020202020204" pitchFamily="34" charset="0"/>
              </a:rPr>
              <a:t>banci</a:t>
            </a:r>
            <a:r>
              <a:rPr lang="en-US" dirty="0">
                <a:latin typeface="Century Gothic" panose="020B0502020202020204" pitchFamily="34" charset="0"/>
              </a:rPr>
              <a:t>. </a:t>
            </a:r>
            <a:r>
              <a:rPr lang="en-US" dirty="0" err="1">
                <a:latin typeface="Century Gothic" panose="020B0502020202020204" pitchFamily="34" charset="0"/>
              </a:rPr>
              <a:t>Pomoću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nje</a:t>
            </a:r>
            <a:r>
              <a:rPr lang="en-US" dirty="0">
                <a:latin typeface="Century Gothic" panose="020B0502020202020204" pitchFamily="34" charset="0"/>
              </a:rPr>
              <a:t>  </a:t>
            </a:r>
            <a:r>
              <a:rPr lang="en-US" dirty="0" err="1">
                <a:latin typeface="Century Gothic" panose="020B0502020202020204" pitchFamily="34" charset="0"/>
              </a:rPr>
              <a:t>raspolaže</a:t>
            </a:r>
            <a:r>
              <a:rPr lang="en-US" dirty="0">
                <a:latin typeface="Century Gothic" panose="020B0502020202020204" pitchFamily="34" charset="0"/>
              </a:rPr>
              <a:t> se </a:t>
            </a:r>
            <a:r>
              <a:rPr lang="en-US" dirty="0" err="1">
                <a:latin typeface="Century Gothic" panose="020B0502020202020204" pitchFamily="34" charset="0"/>
              </a:rPr>
              <a:t>novcem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koji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postoji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na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računu</a:t>
            </a:r>
            <a:r>
              <a:rPr lang="en-US" dirty="0">
                <a:latin typeface="Century Gothic" panose="020B0502020202020204" pitchFamily="34" charset="0"/>
              </a:rPr>
              <a:t>, </a:t>
            </a:r>
            <a:r>
              <a:rPr lang="en-US" dirty="0" err="1">
                <a:latin typeface="Century Gothic" panose="020B0502020202020204" pitchFamily="34" charset="0"/>
              </a:rPr>
              <a:t>uključujući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dozvoljeni</a:t>
            </a:r>
            <a:r>
              <a:rPr lang="en-US" dirty="0">
                <a:latin typeface="Century Gothic" panose="020B0502020202020204" pitchFamily="34" charset="0"/>
              </a:rPr>
              <a:t> minus. </a:t>
            </a:r>
            <a:r>
              <a:rPr lang="en-US" dirty="0" err="1">
                <a:latin typeface="Century Gothic" panose="020B0502020202020204" pitchFamily="34" charset="0"/>
              </a:rPr>
              <a:t>Sve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što</a:t>
            </a:r>
            <a:r>
              <a:rPr lang="en-US" dirty="0">
                <a:latin typeface="Century Gothic" panose="020B0502020202020204" pitchFamily="34" charset="0"/>
              </a:rPr>
              <a:t> se </a:t>
            </a:r>
            <a:r>
              <a:rPr lang="en-US" dirty="0" err="1">
                <a:latin typeface="Century Gothic" panose="020B0502020202020204" pitchFamily="34" charset="0"/>
              </a:rPr>
              <a:t>potroši</a:t>
            </a:r>
            <a:r>
              <a:rPr lang="en-US" dirty="0">
                <a:latin typeface="Century Gothic" panose="020B0502020202020204" pitchFamily="34" charset="0"/>
              </a:rPr>
              <a:t>, </a:t>
            </a:r>
            <a:r>
              <a:rPr lang="en-US" dirty="0" err="1">
                <a:latin typeface="Century Gothic" panose="020B0502020202020204" pitchFamily="34" charset="0"/>
              </a:rPr>
              <a:t>odmah</a:t>
            </a:r>
            <a:r>
              <a:rPr lang="en-US" dirty="0">
                <a:latin typeface="Century Gothic" panose="020B0502020202020204" pitchFamily="34" charset="0"/>
              </a:rPr>
              <a:t> se </a:t>
            </a:r>
            <a:r>
              <a:rPr lang="en-US" dirty="0" err="1">
                <a:latin typeface="Century Gothic" panose="020B0502020202020204" pitchFamily="34" charset="0"/>
              </a:rPr>
              <a:t>skida</a:t>
            </a:r>
            <a:r>
              <a:rPr lang="en-US" dirty="0">
                <a:latin typeface="Century Gothic" panose="020B0502020202020204" pitchFamily="34" charset="0"/>
              </a:rPr>
              <a:t> s </a:t>
            </a:r>
            <a:r>
              <a:rPr lang="en-US" dirty="0" err="1">
                <a:latin typeface="Century Gothic" panose="020B0502020202020204" pitchFamily="34" charset="0"/>
              </a:rPr>
              <a:t>računa</a:t>
            </a:r>
            <a:r>
              <a:rPr lang="en-US" dirty="0">
                <a:latin typeface="Century Gothic" panose="020B0502020202020204" pitchFamily="34" charset="0"/>
              </a:rPr>
              <a:t>. </a:t>
            </a:r>
            <a:r>
              <a:rPr lang="en-US" dirty="0" err="1">
                <a:latin typeface="Century Gothic" panose="020B0502020202020204" pitchFamily="34" charset="0"/>
              </a:rPr>
              <a:t>Debitna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kartica</a:t>
            </a:r>
            <a:r>
              <a:rPr lang="en-US" dirty="0">
                <a:latin typeface="Century Gothic" panose="020B0502020202020204" pitchFamily="34" charset="0"/>
              </a:rPr>
              <a:t> je </a:t>
            </a:r>
            <a:r>
              <a:rPr lang="en-US" dirty="0" err="1">
                <a:latin typeface="Century Gothic" panose="020B0502020202020204" pitchFamily="34" charset="0"/>
              </a:rPr>
              <a:t>stoga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poput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gotovine</a:t>
            </a:r>
            <a:r>
              <a:rPr lang="en-US" dirty="0">
                <a:latin typeface="Century Gothic" panose="020B0502020202020204" pitchFamily="34" charset="0"/>
              </a:rPr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2F03F8-A875-46F3-865D-0F52C008F2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851" y="236988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43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45285-6B1D-40B0-A354-DCC56D6A4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Internet </a:t>
            </a:r>
            <a:r>
              <a:rPr lang="en-US" dirty="0" err="1">
                <a:latin typeface="Century Gothic" panose="020B0502020202020204" pitchFamily="34" charset="0"/>
              </a:rPr>
              <a:t>bankarstvo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7D4E3-BF28-4CC2-ACB2-645ABB922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443" y="1559838"/>
            <a:ext cx="5731565" cy="48552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Internet </a:t>
            </a:r>
            <a:r>
              <a:rPr lang="en-US" sz="2400" dirty="0" err="1">
                <a:latin typeface="Century Gothic" panose="020B0502020202020204" pitchFamily="34" charset="0"/>
              </a:rPr>
              <a:t>bankarstvo</a:t>
            </a:r>
            <a:r>
              <a:rPr lang="en-US" sz="2400" dirty="0">
                <a:latin typeface="Century Gothic" panose="020B0502020202020204" pitchFamily="34" charset="0"/>
              </a:rPr>
              <a:t>, </a:t>
            </a:r>
            <a:r>
              <a:rPr lang="en-US" sz="2400" dirty="0" err="1">
                <a:latin typeface="Century Gothic" panose="020B0502020202020204" pitchFamily="34" charset="0"/>
              </a:rPr>
              <a:t>ili</a:t>
            </a:r>
            <a:r>
              <a:rPr lang="en-US" sz="2400" dirty="0">
                <a:latin typeface="Century Gothic" panose="020B0502020202020204" pitchFamily="34" charset="0"/>
              </a:rPr>
              <a:t> online </a:t>
            </a:r>
            <a:r>
              <a:rPr lang="en-US" sz="2400" dirty="0" err="1">
                <a:latin typeface="Century Gothic" panose="020B0502020202020204" pitchFamily="34" charset="0"/>
              </a:rPr>
              <a:t>bankarstvo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koristi</a:t>
            </a:r>
            <a:r>
              <a:rPr lang="en-US" sz="2400" dirty="0">
                <a:latin typeface="Century Gothic" panose="020B0502020202020204" pitchFamily="34" charset="0"/>
              </a:rPr>
              <a:t> Internet </a:t>
            </a:r>
            <a:r>
              <a:rPr lang="en-US" sz="2400" dirty="0" err="1">
                <a:latin typeface="Century Gothic" panose="020B0502020202020204" pitchFamily="34" charset="0"/>
              </a:rPr>
              <a:t>kao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kanal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distribucije</a:t>
            </a:r>
            <a:r>
              <a:rPr lang="en-US" sz="2400" dirty="0">
                <a:latin typeface="Century Gothic" panose="020B0502020202020204" pitchFamily="34" charset="0"/>
              </a:rPr>
              <a:t> po </a:t>
            </a:r>
            <a:r>
              <a:rPr lang="en-US" sz="2400" dirty="0" err="1">
                <a:latin typeface="Century Gothic" panose="020B0502020202020204" pitchFamily="34" charset="0"/>
              </a:rPr>
              <a:t>kojem</a:t>
            </a:r>
            <a:r>
              <a:rPr lang="en-US" sz="2400" dirty="0">
                <a:latin typeface="Century Gothic" panose="020B0502020202020204" pitchFamily="34" charset="0"/>
              </a:rPr>
              <a:t> se </a:t>
            </a:r>
            <a:r>
              <a:rPr lang="en-US" sz="2400" dirty="0" err="1">
                <a:latin typeface="Century Gothic" panose="020B0502020202020204" pitchFamily="34" charset="0"/>
              </a:rPr>
              <a:t>vrši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bankarska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aktivnost</a:t>
            </a:r>
            <a:r>
              <a:rPr lang="en-US" sz="2400" dirty="0">
                <a:latin typeface="Century Gothic" panose="020B0502020202020204" pitchFamily="34" charset="0"/>
              </a:rPr>
              <a:t>. </a:t>
            </a:r>
          </a:p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Century Gothic" panose="020B0502020202020204" pitchFamily="34" charset="0"/>
              </a:rPr>
              <a:t>Klijent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pristupa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svojom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računu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uz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pomoć</a:t>
            </a:r>
            <a:r>
              <a:rPr lang="en-US" sz="2400" dirty="0">
                <a:latin typeface="Century Gothic" panose="020B0502020202020204" pitchFamily="34" charset="0"/>
              </a:rPr>
              <a:t> Token </a:t>
            </a:r>
            <a:r>
              <a:rPr lang="en-US" sz="2400" dirty="0" err="1">
                <a:latin typeface="Century Gothic" panose="020B0502020202020204" pitchFamily="34" charset="0"/>
              </a:rPr>
              <a:t>uređaja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koji</a:t>
            </a:r>
            <a:r>
              <a:rPr lang="en-US" sz="2400" dirty="0">
                <a:latin typeface="Century Gothic" panose="020B0502020202020204" pitchFamily="34" charset="0"/>
              </a:rPr>
              <a:t> mu je </a:t>
            </a:r>
            <a:r>
              <a:rPr lang="en-US" sz="2400" dirty="0" err="1">
                <a:latin typeface="Century Gothic" panose="020B0502020202020204" pitchFamily="34" charset="0"/>
              </a:rPr>
              <a:t>dodijelila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banka</a:t>
            </a:r>
            <a:r>
              <a:rPr lang="en-US" sz="2400" dirty="0">
                <a:latin typeface="Century Gothic" panose="020B0502020202020204" pitchFamily="34" charset="0"/>
              </a:rPr>
              <a:t>. </a:t>
            </a:r>
          </a:p>
          <a:p>
            <a:pPr marL="0" indent="0">
              <a:buNone/>
            </a:pPr>
            <a:br>
              <a:rPr lang="en-US" sz="2400" dirty="0">
                <a:latin typeface="Century Gothic" panose="020B0502020202020204" pitchFamily="34" charset="0"/>
              </a:rPr>
            </a:br>
            <a:r>
              <a:rPr lang="en-US" sz="2400" dirty="0" err="1">
                <a:latin typeface="Century Gothic" panose="020B0502020202020204" pitchFamily="34" charset="0"/>
              </a:rPr>
              <a:t>Kod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većine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transakcija</a:t>
            </a:r>
            <a:r>
              <a:rPr lang="en-US" sz="2400" dirty="0">
                <a:latin typeface="Century Gothic" panose="020B0502020202020204" pitchFamily="34" charset="0"/>
              </a:rPr>
              <a:t>, </a:t>
            </a:r>
            <a:r>
              <a:rPr lang="en-US" sz="2400" dirty="0" err="1">
                <a:latin typeface="Century Gothic" panose="020B0502020202020204" pitchFamily="34" charset="0"/>
              </a:rPr>
              <a:t>poput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plaćanja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režija</a:t>
            </a:r>
            <a:r>
              <a:rPr lang="en-US" sz="2400" dirty="0">
                <a:latin typeface="Century Gothic" panose="020B0502020202020204" pitchFamily="34" charset="0"/>
              </a:rPr>
              <a:t> online, </a:t>
            </a:r>
            <a:r>
              <a:rPr lang="en-US" sz="2400" dirty="0" err="1">
                <a:latin typeface="Century Gothic" panose="020B0502020202020204" pitchFamily="34" charset="0"/>
              </a:rPr>
              <a:t>trošak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obrade</a:t>
            </a:r>
            <a:r>
              <a:rPr lang="en-US" sz="2400" dirty="0">
                <a:latin typeface="Century Gothic" panose="020B0502020202020204" pitchFamily="34" charset="0"/>
              </a:rPr>
              <a:t> je </a:t>
            </a:r>
            <a:r>
              <a:rPr lang="en-US" sz="2400" dirty="0" err="1">
                <a:latin typeface="Century Gothic" panose="020B0502020202020204" pitchFamily="34" charset="0"/>
              </a:rPr>
              <a:t>puno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niži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nego</a:t>
            </a:r>
            <a:r>
              <a:rPr lang="en-US" sz="2400" dirty="0">
                <a:latin typeface="Century Gothic" panose="020B0502020202020204" pitchFamily="34" charset="0"/>
              </a:rPr>
              <a:t> u </a:t>
            </a:r>
            <a:r>
              <a:rPr lang="en-US" sz="2400" dirty="0" err="1">
                <a:latin typeface="Century Gothic" panose="020B0502020202020204" pitchFamily="34" charset="0"/>
              </a:rPr>
              <a:t>poslovnici</a:t>
            </a:r>
            <a:r>
              <a:rPr lang="en-US" sz="2400" dirty="0">
                <a:latin typeface="Century Gothic" panose="020B0502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C0FF52-032B-4D9F-AFD9-DA9BB43351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0517" y="2253316"/>
            <a:ext cx="2746718" cy="3918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572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55592-3340-4CD8-A1A8-8F1138E7F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Century Gothic" panose="020B0502020202020204" pitchFamily="34" charset="0"/>
              </a:rPr>
              <a:t>Mobilno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bankarstvo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92DF6-721D-441E-90C3-89FCC0F8D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2283"/>
            <a:ext cx="10462591" cy="9326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>
                <a:latin typeface="Century Gothic" panose="020B0502020202020204" pitchFamily="34" charset="0"/>
              </a:rPr>
              <a:t>Mobilno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latin typeface="Century Gothic" panose="020B0502020202020204" pitchFamily="34" charset="0"/>
              </a:rPr>
              <a:t>bankarstvo</a:t>
            </a:r>
            <a:r>
              <a:rPr lang="en-US" sz="1800" dirty="0">
                <a:latin typeface="Century Gothic" panose="020B0502020202020204" pitchFamily="34" charset="0"/>
              </a:rPr>
              <a:t> je </a:t>
            </a:r>
            <a:r>
              <a:rPr lang="en-US" sz="1800" dirty="0" err="1">
                <a:latin typeface="Century Gothic" panose="020B0502020202020204" pitchFamily="34" charset="0"/>
              </a:rPr>
              <a:t>najnoviji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latin typeface="Century Gothic" panose="020B0502020202020204" pitchFamily="34" charset="0"/>
              </a:rPr>
              <a:t>kanal</a:t>
            </a:r>
            <a:r>
              <a:rPr lang="en-US" sz="1800" dirty="0">
                <a:latin typeface="Century Gothic" panose="020B0502020202020204" pitchFamily="34" charset="0"/>
              </a:rPr>
              <a:t> u </a:t>
            </a:r>
            <a:r>
              <a:rPr lang="en-US" sz="1800" dirty="0" err="1">
                <a:latin typeface="Century Gothic" panose="020B0502020202020204" pitchFamily="34" charset="0"/>
              </a:rPr>
              <a:t>elektronskom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latin typeface="Century Gothic" panose="020B0502020202020204" pitchFamily="34" charset="0"/>
              </a:rPr>
              <a:t>bankarstvu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latin typeface="Century Gothic" panose="020B0502020202020204" pitchFamily="34" charset="0"/>
              </a:rPr>
              <a:t>i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latin typeface="Century Gothic" panose="020B0502020202020204" pitchFamily="34" charset="0"/>
              </a:rPr>
              <a:t>predstavlja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latin typeface="Century Gothic" panose="020B0502020202020204" pitchFamily="34" charset="0"/>
              </a:rPr>
              <a:t>pogodan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latin typeface="Century Gothic" panose="020B0502020202020204" pitchFamily="34" charset="0"/>
              </a:rPr>
              <a:t>i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latin typeface="Century Gothic" panose="020B0502020202020204" pitchFamily="34" charset="0"/>
              </a:rPr>
              <a:t>brz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latin typeface="Century Gothic" panose="020B0502020202020204" pitchFamily="34" charset="0"/>
              </a:rPr>
              <a:t>način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latin typeface="Century Gothic" panose="020B0502020202020204" pitchFamily="34" charset="0"/>
              </a:rPr>
              <a:t>obavljanja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latin typeface="Century Gothic" panose="020B0502020202020204" pitchFamily="34" charset="0"/>
              </a:rPr>
              <a:t>bankarskih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latin typeface="Century Gothic" panose="020B0502020202020204" pitchFamily="34" charset="0"/>
              </a:rPr>
              <a:t>transakcija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latin typeface="Century Gothic" panose="020B0502020202020204" pitchFamily="34" charset="0"/>
              </a:rPr>
              <a:t>koristeći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latin typeface="Century Gothic" panose="020B0502020202020204" pitchFamily="34" charset="0"/>
              </a:rPr>
              <a:t>pametne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latin typeface="Century Gothic" panose="020B0502020202020204" pitchFamily="34" charset="0"/>
              </a:rPr>
              <a:t>telefone</a:t>
            </a:r>
            <a:r>
              <a:rPr lang="en-US" sz="1800" dirty="0">
                <a:latin typeface="Century Gothic" panose="020B0502020202020204" pitchFamily="34" charset="0"/>
              </a:rPr>
              <a:t>, </a:t>
            </a:r>
            <a:r>
              <a:rPr lang="en-US" sz="1800" dirty="0" err="1">
                <a:latin typeface="Century Gothic" panose="020B0502020202020204" pitchFamily="34" charset="0"/>
              </a:rPr>
              <a:t>pri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latin typeface="Century Gothic" panose="020B0502020202020204" pitchFamily="34" charset="0"/>
              </a:rPr>
              <a:t>čemu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latin typeface="Century Gothic" panose="020B0502020202020204" pitchFamily="34" charset="0"/>
              </a:rPr>
              <a:t>nam</a:t>
            </a:r>
            <a:r>
              <a:rPr lang="en-US" sz="1800" dirty="0">
                <a:latin typeface="Century Gothic" panose="020B0502020202020204" pitchFamily="34" charset="0"/>
              </a:rPr>
              <a:t> je </a:t>
            </a:r>
            <a:r>
              <a:rPr lang="en-US" sz="1800" dirty="0" err="1">
                <a:latin typeface="Century Gothic" panose="020B0502020202020204" pitchFamily="34" charset="0"/>
              </a:rPr>
              <a:t>banka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latin typeface="Century Gothic" panose="020B0502020202020204" pitchFamily="34" charset="0"/>
              </a:rPr>
              <a:t>uz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latin typeface="Century Gothic" panose="020B0502020202020204" pitchFamily="34" charset="0"/>
              </a:rPr>
              <a:t>pomoć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latin typeface="Century Gothic" panose="020B0502020202020204" pitchFamily="34" charset="0"/>
              </a:rPr>
              <a:t>aplikacije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latin typeface="Century Gothic" panose="020B0502020202020204" pitchFamily="34" charset="0"/>
              </a:rPr>
              <a:t>dostupna</a:t>
            </a:r>
            <a:r>
              <a:rPr lang="en-US" sz="1800" dirty="0">
                <a:latin typeface="Century Gothic" panose="020B0502020202020204" pitchFamily="34" charset="0"/>
              </a:rPr>
              <a:t> u </a:t>
            </a:r>
            <a:r>
              <a:rPr lang="en-US" sz="1800" dirty="0" err="1">
                <a:latin typeface="Century Gothic" panose="020B0502020202020204" pitchFamily="34" charset="0"/>
              </a:rPr>
              <a:t>svakom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latin typeface="Century Gothic" panose="020B0502020202020204" pitchFamily="34" charset="0"/>
              </a:rPr>
              <a:t>trenutku</a:t>
            </a:r>
            <a:r>
              <a:rPr lang="en-US" sz="1800" dirty="0">
                <a:latin typeface="Century Gothic" panose="020B0502020202020204" pitchFamily="34" charset="0"/>
              </a:rPr>
              <a:t>, </a:t>
            </a:r>
            <a:r>
              <a:rPr lang="en-US" sz="1800" dirty="0" err="1">
                <a:latin typeface="Century Gothic" panose="020B0502020202020204" pitchFamily="34" charset="0"/>
              </a:rPr>
              <a:t>gdje</a:t>
            </a:r>
            <a:r>
              <a:rPr lang="en-US" sz="1800" dirty="0">
                <a:latin typeface="Century Gothic" panose="020B0502020202020204" pitchFamily="34" charset="0"/>
              </a:rPr>
              <a:t> god se </a:t>
            </a:r>
            <a:r>
              <a:rPr lang="en-US" sz="1800" dirty="0" err="1">
                <a:latin typeface="Century Gothic" panose="020B0502020202020204" pitchFamily="34" charset="0"/>
              </a:rPr>
              <a:t>nalazili</a:t>
            </a:r>
            <a:r>
              <a:rPr lang="en-US" sz="18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6F20F3-0F5B-477B-8BC8-F632DBD62C7E}"/>
              </a:ext>
            </a:extLst>
          </p:cNvPr>
          <p:cNvSpPr txBox="1"/>
          <p:nvPr/>
        </p:nvSpPr>
        <p:spPr>
          <a:xfrm>
            <a:off x="1371600" y="2839641"/>
            <a:ext cx="70564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entury Gothic" panose="020B0502020202020204" pitchFamily="34" charset="0"/>
              </a:rPr>
              <a:t>Osnovne</a:t>
            </a:r>
            <a:r>
              <a:rPr lang="en-US" b="1" dirty="0">
                <a:latin typeface="Century Gothic" panose="020B0502020202020204" pitchFamily="34" charset="0"/>
              </a:rPr>
              <a:t> </a:t>
            </a:r>
            <a:r>
              <a:rPr lang="en-US" b="1" dirty="0" err="1">
                <a:latin typeface="Century Gothic" panose="020B0502020202020204" pitchFamily="34" charset="0"/>
              </a:rPr>
              <a:t>prednosti</a:t>
            </a:r>
            <a:r>
              <a:rPr lang="en-US" b="1" dirty="0">
                <a:latin typeface="Century Gothic" panose="020B0502020202020204" pitchFamily="34" charset="0"/>
              </a:rPr>
              <a:t> </a:t>
            </a:r>
            <a:r>
              <a:rPr lang="en-US" b="1" dirty="0" err="1">
                <a:latin typeface="Century Gothic" panose="020B0502020202020204" pitchFamily="34" charset="0"/>
              </a:rPr>
              <a:t>usluga</a:t>
            </a:r>
            <a:r>
              <a:rPr lang="en-US" b="1" dirty="0">
                <a:latin typeface="Century Gothic" panose="020B0502020202020204" pitchFamily="34" charset="0"/>
              </a:rPr>
              <a:t> </a:t>
            </a:r>
            <a:r>
              <a:rPr lang="en-US" b="1" dirty="0" err="1">
                <a:latin typeface="Century Gothic" panose="020B0502020202020204" pitchFamily="34" charset="0"/>
              </a:rPr>
              <a:t>mobilnog</a:t>
            </a:r>
            <a:r>
              <a:rPr lang="en-US" b="1" dirty="0">
                <a:latin typeface="Century Gothic" panose="020B0502020202020204" pitchFamily="34" charset="0"/>
              </a:rPr>
              <a:t> </a:t>
            </a:r>
            <a:r>
              <a:rPr lang="en-US" b="1" dirty="0" err="1">
                <a:latin typeface="Century Gothic" panose="020B0502020202020204" pitchFamily="34" charset="0"/>
              </a:rPr>
              <a:t>bankarstva</a:t>
            </a:r>
            <a:r>
              <a:rPr lang="en-US" b="1" dirty="0">
                <a:latin typeface="Century Gothic" panose="020B0502020202020204" pitchFamily="34" charset="0"/>
              </a:rPr>
              <a:t> </a:t>
            </a:r>
            <a:r>
              <a:rPr lang="en-US" b="1" dirty="0" err="1">
                <a:latin typeface="Century Gothic" panose="020B0502020202020204" pitchFamily="34" charset="0"/>
              </a:rPr>
              <a:t>su</a:t>
            </a:r>
            <a:r>
              <a:rPr lang="en-US" b="1" dirty="0">
                <a:latin typeface="Century Gothic" panose="020B0502020202020204" pitchFamily="34" charset="0"/>
              </a:rPr>
              <a:t>: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Century Gothic" panose="020B0502020202020204" pitchFamily="34" charset="0"/>
              </a:rPr>
              <a:t>jednostavnije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jefitnije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plaćanje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računa</a:t>
            </a:r>
            <a:r>
              <a:rPr lang="en-US" dirty="0">
                <a:latin typeface="Century Gothic" panose="020B0502020202020204" pitchFamily="34" charset="0"/>
              </a:rPr>
              <a:t>, </a:t>
            </a:r>
            <a:r>
              <a:rPr lang="en-US" dirty="0" err="1">
                <a:latin typeface="Century Gothic" panose="020B0502020202020204" pitchFamily="34" charset="0"/>
              </a:rPr>
              <a:t>pregled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stanja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prometa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na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računu</a:t>
            </a:r>
            <a:endParaRPr lang="en-US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Century Gothic" panose="020B0502020202020204" pitchFamily="34" charset="0"/>
              </a:rPr>
              <a:t>informacije</a:t>
            </a:r>
            <a:r>
              <a:rPr lang="en-US" dirty="0">
                <a:latin typeface="Century Gothic" panose="020B0502020202020204" pitchFamily="34" charset="0"/>
              </a:rPr>
              <a:t> o </a:t>
            </a:r>
            <a:r>
              <a:rPr lang="en-US" dirty="0" err="1">
                <a:latin typeface="Century Gothic" panose="020B0502020202020204" pitchFamily="34" charset="0"/>
              </a:rPr>
              <a:t>lokacijama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poslovnica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bankomata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banke</a:t>
            </a:r>
            <a:endParaRPr lang="en-US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Century Gothic" panose="020B0502020202020204" pitchFamily="34" charset="0"/>
              </a:rPr>
              <a:t>spisak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prodajnih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mjesta</a:t>
            </a:r>
            <a:r>
              <a:rPr lang="en-US" dirty="0">
                <a:latin typeface="Century Gothic" panose="020B0502020202020204" pitchFamily="34" charset="0"/>
              </a:rPr>
              <a:t> za „</a:t>
            </a:r>
            <a:r>
              <a:rPr lang="en-US" dirty="0" err="1">
                <a:latin typeface="Century Gothic" panose="020B0502020202020204" pitchFamily="34" charset="0"/>
              </a:rPr>
              <a:t>kupovinu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na</a:t>
            </a:r>
            <a:r>
              <a:rPr lang="en-US" dirty="0">
                <a:latin typeface="Century Gothic" panose="020B0502020202020204" pitchFamily="34" charset="0"/>
              </a:rPr>
              <a:t> rate“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Century Gothic" panose="020B0502020202020204" pitchFamily="34" charset="0"/>
              </a:rPr>
              <a:t>tečajna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lista</a:t>
            </a:r>
            <a:r>
              <a:rPr lang="en-US" dirty="0">
                <a:latin typeface="Century Gothic" panose="020B0502020202020204" pitchFamily="34" charset="0"/>
              </a:rPr>
              <a:t>, </a:t>
            </a:r>
            <a:r>
              <a:rPr lang="en-US" dirty="0" err="1">
                <a:latin typeface="Century Gothic" panose="020B0502020202020204" pitchFamily="34" charset="0"/>
              </a:rPr>
              <a:t>kreditni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kalkulator</a:t>
            </a:r>
            <a:endParaRPr lang="en-US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Century Gothic" panose="020B0502020202020204" pitchFamily="34" charset="0"/>
              </a:rPr>
              <a:t>dostupnost</a:t>
            </a:r>
            <a:r>
              <a:rPr lang="en-US" dirty="0">
                <a:latin typeface="Century Gothic" panose="020B0502020202020204" pitchFamily="34" charset="0"/>
              </a:rPr>
              <a:t> 24 </a:t>
            </a:r>
            <a:r>
              <a:rPr lang="en-US" dirty="0" err="1">
                <a:latin typeface="Century Gothic" panose="020B0502020202020204" pitchFamily="34" charset="0"/>
              </a:rPr>
              <a:t>sata</a:t>
            </a:r>
            <a:r>
              <a:rPr lang="en-US" dirty="0">
                <a:latin typeface="Century Gothic" panose="020B0502020202020204" pitchFamily="34" charset="0"/>
              </a:rPr>
              <a:t> bez </a:t>
            </a:r>
            <a:r>
              <a:rPr lang="en-US" dirty="0" err="1">
                <a:latin typeface="Century Gothic" panose="020B0502020202020204" pitchFamily="34" charset="0"/>
              </a:rPr>
              <a:t>obzira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na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radno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vrijeme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banke</a:t>
            </a:r>
            <a:endParaRPr lang="en-US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Century Gothic" panose="020B0502020202020204" pitchFamily="34" charset="0"/>
              </a:rPr>
              <a:t>korištenje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usluge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gdje</a:t>
            </a:r>
            <a:r>
              <a:rPr lang="en-US" dirty="0">
                <a:latin typeface="Century Gothic" panose="020B0502020202020204" pitchFamily="34" charset="0"/>
              </a:rPr>
              <a:t> god je </a:t>
            </a:r>
            <a:r>
              <a:rPr lang="en-US" dirty="0" err="1">
                <a:latin typeface="Century Gothic" panose="020B0502020202020204" pitchFamily="34" charset="0"/>
              </a:rPr>
              <a:t>omogućen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pristup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Internetu</a:t>
            </a:r>
            <a:endParaRPr lang="en-US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Century Gothic" panose="020B0502020202020204" pitchFamily="34" charset="0"/>
              </a:rPr>
              <a:t>mobilni</a:t>
            </a:r>
            <a:r>
              <a:rPr lang="en-US" dirty="0">
                <a:latin typeface="Century Gothic" panose="020B0502020202020204" pitchFamily="34" charset="0"/>
              </a:rPr>
              <a:t> token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Century Gothic" panose="020B0502020202020204" pitchFamily="34" charset="0"/>
              </a:rPr>
              <a:t>maksimalna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sigurnost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diskrecija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uz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primjenu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najsuvremenijih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sigurnosnih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tehnologija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FCC1C9-C3BC-457C-BEF9-F1C77F4713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078" y="2546437"/>
            <a:ext cx="4094922" cy="253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944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9DCE2-41A6-4F74-A591-44A66F0CE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Century Gothic" panose="020B0502020202020204" pitchFamily="34" charset="0"/>
              </a:rPr>
              <a:t>Financiranje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obrta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C6D2A-8FEC-43B9-9266-8CAAA94FB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1" y="1616765"/>
            <a:ext cx="6672470" cy="1944757"/>
          </a:xfrm>
        </p:spPr>
        <p:txBody>
          <a:bodyPr>
            <a:noAutofit/>
          </a:bodyPr>
          <a:lstStyle/>
          <a:p>
            <a:r>
              <a:rPr lang="en-US" dirty="0" err="1">
                <a:latin typeface="Century Gothic" panose="020B0502020202020204" pitchFamily="34" charset="0"/>
              </a:rPr>
              <a:t>krediti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poslovnih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banaka</a:t>
            </a:r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 err="1">
                <a:latin typeface="Century Gothic" panose="020B0502020202020204" pitchFamily="34" charset="0"/>
              </a:rPr>
              <a:t>državni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poticaji</a:t>
            </a:r>
            <a:r>
              <a:rPr lang="en-US" dirty="0">
                <a:latin typeface="Century Gothic" panose="020B0502020202020204" pitchFamily="34" charset="0"/>
              </a:rPr>
              <a:t>  </a:t>
            </a:r>
          </a:p>
          <a:p>
            <a:r>
              <a:rPr lang="en-US" dirty="0" err="1">
                <a:latin typeface="Century Gothic" panose="020B0502020202020204" pitchFamily="34" charset="0"/>
              </a:rPr>
              <a:t>sredstva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iz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europskih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fondova</a:t>
            </a:r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 err="1">
                <a:latin typeface="Century Gothic" panose="020B0502020202020204" pitchFamily="34" charset="0"/>
              </a:rPr>
              <a:t>alternativni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izvori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financiranja</a:t>
            </a:r>
            <a:r>
              <a:rPr lang="en-US" dirty="0">
                <a:latin typeface="Century Gothic" panose="020B0502020202020204" pitchFamily="34" charset="0"/>
              </a:rPr>
              <a:t> (Crowdfunding)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171976-5318-4AE1-B89B-9C43BB9F6F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070" y="3749372"/>
            <a:ext cx="6281531" cy="29837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F6250D4-D03F-4ECD-8CA1-92CC33F5C817}"/>
              </a:ext>
            </a:extLst>
          </p:cNvPr>
          <p:cNvSpPr txBox="1"/>
          <p:nvPr/>
        </p:nvSpPr>
        <p:spPr>
          <a:xfrm>
            <a:off x="8229600" y="4462670"/>
            <a:ext cx="36973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entury Gothic" panose="020B0502020202020204" pitchFamily="34" charset="0"/>
              </a:rPr>
              <a:t>Zadatak</a:t>
            </a:r>
            <a:r>
              <a:rPr lang="en-US" dirty="0">
                <a:latin typeface="Century Gothic" panose="020B0502020202020204" pitchFamily="34" charset="0"/>
              </a:rPr>
              <a:t>: </a:t>
            </a:r>
            <a:r>
              <a:rPr lang="en-US" dirty="0" err="1">
                <a:latin typeface="Century Gothic" panose="020B0502020202020204" pitchFamily="34" charset="0"/>
              </a:rPr>
              <a:t>Istraži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koje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su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najpoznatije</a:t>
            </a:r>
            <a:r>
              <a:rPr lang="en-US" dirty="0">
                <a:latin typeface="Century Gothic" panose="020B0502020202020204" pitchFamily="34" charset="0"/>
              </a:rPr>
              <a:t> Crowdfunding </a:t>
            </a:r>
            <a:r>
              <a:rPr lang="en-US" dirty="0" err="1">
                <a:latin typeface="Century Gothic" panose="020B0502020202020204" pitchFamily="34" charset="0"/>
              </a:rPr>
              <a:t>platforme</a:t>
            </a:r>
            <a:r>
              <a:rPr lang="en-US" dirty="0">
                <a:latin typeface="Century Gothic" panose="020B0502020202020204" pitchFamily="34" charset="0"/>
              </a:rPr>
              <a:t> online </a:t>
            </a:r>
            <a:r>
              <a:rPr lang="en-US" dirty="0" err="1">
                <a:latin typeface="Century Gothic" panose="020B0502020202020204" pitchFamily="34" charset="0"/>
              </a:rPr>
              <a:t>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na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koji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način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</a:p>
          <a:p>
            <a:r>
              <a:rPr lang="en-US" dirty="0" err="1">
                <a:latin typeface="Century Gothic" panose="020B0502020202020204" pitchFamily="34" charset="0"/>
              </a:rPr>
              <a:t>funkcioniraju</a:t>
            </a:r>
            <a:r>
              <a:rPr lang="en-US" dirty="0">
                <a:latin typeface="Century Gothic" panose="020B0502020202020204" pitchFamily="34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65477733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888</TotalTime>
  <Words>351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Franklin Gothic Book</vt:lpstr>
      <vt:lpstr>Crop</vt:lpstr>
      <vt:lpstr>Bankovno poslovanje u obrtništvu</vt:lpstr>
      <vt:lpstr>Otvaranje poslovnog žiro računa </vt:lpstr>
      <vt:lpstr>Kartice</vt:lpstr>
      <vt:lpstr>Internet bankarstvo</vt:lpstr>
      <vt:lpstr>Mobilno bankarstvo</vt:lpstr>
      <vt:lpstr>Financiranje obrta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Silvija Martic</dc:creator>
  <cp:lastModifiedBy>Silvija Martic</cp:lastModifiedBy>
  <cp:revision>41</cp:revision>
  <dcterms:created xsi:type="dcterms:W3CDTF">2018-11-29T11:36:07Z</dcterms:created>
  <dcterms:modified xsi:type="dcterms:W3CDTF">2018-12-13T14:33:59Z</dcterms:modified>
</cp:coreProperties>
</file>