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645E043-BEA3-444C-A618-4864C028C11E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EDD0A9-B19F-42F2-9D53-A215D4A74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E043-BEA3-444C-A618-4864C028C11E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D0A9-B19F-42F2-9D53-A215D4A74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E043-BEA3-444C-A618-4864C028C11E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D0A9-B19F-42F2-9D53-A215D4A74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645E043-BEA3-444C-A618-4864C028C11E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D0A9-B19F-42F2-9D53-A215D4A74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645E043-BEA3-444C-A618-4864C028C11E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EDD0A9-B19F-42F2-9D53-A215D4A7419C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45E043-BEA3-444C-A618-4864C028C11E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EDD0A9-B19F-42F2-9D53-A215D4A74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645E043-BEA3-444C-A618-4864C028C11E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EDD0A9-B19F-42F2-9D53-A215D4A7419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E043-BEA3-444C-A618-4864C028C11E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D0A9-B19F-42F2-9D53-A215D4A74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45E043-BEA3-444C-A618-4864C028C11E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EDD0A9-B19F-42F2-9D53-A215D4A7419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645E043-BEA3-444C-A618-4864C028C11E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EDD0A9-B19F-42F2-9D53-A215D4A7419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645E043-BEA3-444C-A618-4864C028C11E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EDD0A9-B19F-42F2-9D53-A215D4A7419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645E043-BEA3-444C-A618-4864C028C11E}" type="datetimeFigureOut">
              <a:rPr lang="hr-HR" smtClean="0"/>
              <a:t>6.12.2018.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EDD0A9-B19F-42F2-9D53-A215D4A7419C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8062912" cy="1008112"/>
          </a:xfrm>
        </p:spPr>
        <p:txBody>
          <a:bodyPr/>
          <a:lstStyle/>
          <a:p>
            <a:pPr algn="l"/>
            <a:r>
              <a:rPr lang="hr-HR" dirty="0" smtClean="0"/>
              <a:t>Uspjeh i rizik u obrtu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1412776"/>
            <a:ext cx="3317800" cy="3600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l"/>
            <a:r>
              <a:rPr lang="hr-HR" b="1" i="1" dirty="0">
                <a:solidFill>
                  <a:schemeClr val="bg1"/>
                </a:solidFill>
              </a:rPr>
              <a:t>Ako nećeš ti sam sebi, tko će ti?</a:t>
            </a:r>
          </a:p>
          <a:p>
            <a:pPr algn="l"/>
            <a:r>
              <a:rPr lang="hr-HR" b="1" i="1" dirty="0">
                <a:solidFill>
                  <a:schemeClr val="bg1"/>
                </a:solidFill>
              </a:rPr>
              <a:t>                                                                      Ako si sam, što si?</a:t>
            </a:r>
          </a:p>
          <a:p>
            <a:pPr algn="l"/>
            <a:r>
              <a:rPr lang="hr-HR" b="1" i="1" dirty="0">
                <a:solidFill>
                  <a:schemeClr val="bg1"/>
                </a:solidFill>
              </a:rPr>
              <a:t>                                                                      I ako ne sad, </a:t>
            </a:r>
            <a:endParaRPr lang="hr-HR" b="1" i="1" dirty="0" smtClean="0">
              <a:solidFill>
                <a:schemeClr val="bg1"/>
              </a:solidFill>
            </a:endParaRPr>
          </a:p>
          <a:p>
            <a:pPr algn="l"/>
            <a:endParaRPr lang="hr-HR" b="1" i="1" dirty="0">
              <a:solidFill>
                <a:schemeClr val="bg1"/>
              </a:solidFill>
            </a:endParaRPr>
          </a:p>
          <a:p>
            <a:pPr algn="l"/>
            <a:r>
              <a:rPr lang="hr-HR" b="1" i="1" dirty="0" smtClean="0">
                <a:solidFill>
                  <a:schemeClr val="bg1"/>
                </a:solidFill>
              </a:rPr>
              <a:t>a kad</a:t>
            </a:r>
            <a:r>
              <a:rPr lang="hr-HR" b="1" i="1" dirty="0">
                <a:solidFill>
                  <a:schemeClr val="bg1"/>
                </a:solidFill>
              </a:rPr>
              <a:t>?</a:t>
            </a:r>
          </a:p>
          <a:p>
            <a:pPr algn="l"/>
            <a:endParaRPr lang="hr-HR" b="1" dirty="0">
              <a:solidFill>
                <a:schemeClr val="bg1"/>
              </a:solidFill>
            </a:endParaRPr>
          </a:p>
          <a:p>
            <a:r>
              <a:rPr lang="hr-HR" b="1" dirty="0">
                <a:solidFill>
                  <a:schemeClr val="bg1"/>
                </a:solidFill>
              </a:rPr>
              <a:t>                                                                       </a:t>
            </a:r>
            <a:r>
              <a:rPr lang="hr-HR" sz="2100" dirty="0">
                <a:solidFill>
                  <a:schemeClr val="bg1"/>
                </a:solidFill>
              </a:rPr>
              <a:t>Talmud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890120" cy="366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9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8229600" cy="13990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*</a:t>
            </a:r>
            <a:r>
              <a:rPr lang="vi-VN" dirty="0" smtClean="0"/>
              <a:t>rizik </a:t>
            </a:r>
            <a:r>
              <a:rPr lang="vi-VN" sz="2800" dirty="0"/>
              <a:t>(engl. risk, njem. Risiko</a:t>
            </a:r>
            <a:r>
              <a:rPr lang="vi-VN" sz="2800" dirty="0" smtClean="0"/>
              <a:t>)</a:t>
            </a:r>
            <a:r>
              <a:rPr lang="vi-VN" dirty="0" smtClean="0"/>
              <a:t> 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566"/>
            <a:ext cx="2974975" cy="246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72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vi-VN" dirty="0" smtClean="0"/>
              <a:t>vjerojatnost pogreške i nastanka štetnog događanja za određenu aktivnost, projekt ili investiciju. </a:t>
            </a:r>
            <a:endParaRPr lang="hr-HR" dirty="0"/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v</a:t>
            </a:r>
            <a:r>
              <a:rPr lang="vi-VN" dirty="0" smtClean="0"/>
              <a:t>eže se uz </a:t>
            </a:r>
            <a:r>
              <a:rPr lang="vi-VN" b="1" dirty="0" smtClean="0">
                <a:solidFill>
                  <a:schemeClr val="accent1"/>
                </a:solidFill>
              </a:rPr>
              <a:t>smion</a:t>
            </a:r>
            <a:r>
              <a:rPr lang="vi-VN" dirty="0" smtClean="0">
                <a:solidFill>
                  <a:schemeClr val="accent1"/>
                </a:solidFill>
              </a:rPr>
              <a:t> </a:t>
            </a:r>
            <a:r>
              <a:rPr lang="vi-VN" dirty="0" smtClean="0"/>
              <a:t>pothvat, stavljanje nečega na kocku, opasnost, naročito od gubitka u novčanim poslovima. </a:t>
            </a:r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b="1" dirty="0">
                <a:solidFill>
                  <a:schemeClr val="accent1"/>
                </a:solidFill>
              </a:rPr>
              <a:t>s</a:t>
            </a:r>
            <a:r>
              <a:rPr lang="vi-VN" b="1" dirty="0" smtClean="0">
                <a:solidFill>
                  <a:schemeClr val="accent1"/>
                </a:solidFill>
              </a:rPr>
              <a:t>astavni je dio </a:t>
            </a:r>
            <a:r>
              <a:rPr lang="vi-VN" dirty="0" smtClean="0"/>
              <a:t>svake aktivnosti, pa tako i poslovne. Kod poslovnih rizika koji su sastavni dio poslovne aktivnosti uvode se tehničke, organizacijske i druge mjere </a:t>
            </a:r>
            <a:r>
              <a:rPr lang="hr-HR" dirty="0" smtClean="0"/>
              <a:t>za </a:t>
            </a:r>
            <a:r>
              <a:rPr lang="vi-VN" dirty="0" smtClean="0"/>
              <a:t>upoznavanj</a:t>
            </a:r>
            <a:r>
              <a:rPr lang="hr-HR" dirty="0" smtClean="0"/>
              <a:t>e</a:t>
            </a:r>
            <a:r>
              <a:rPr lang="vi-VN" dirty="0" smtClean="0"/>
              <a:t> i smanjenje rizika. </a:t>
            </a:r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dirty="0"/>
              <a:t>u</a:t>
            </a:r>
            <a:r>
              <a:rPr lang="vi-VN" dirty="0" smtClean="0"/>
              <a:t> poslovnom svijetu uobičajeno se razlikuju ove skupine rizika: kreditni, politički, strategijsko-poslovni, kamatni te tečajni rizici. </a:t>
            </a:r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o</a:t>
            </a:r>
            <a:r>
              <a:rPr lang="vi-VN" dirty="0" smtClean="0"/>
              <a:t>dnos prema rizicima trebao bi biti </a:t>
            </a:r>
            <a:r>
              <a:rPr lang="vi-VN" b="1" dirty="0" smtClean="0">
                <a:solidFill>
                  <a:schemeClr val="accent1"/>
                </a:solidFill>
              </a:rPr>
              <a:t>proaktivan</a:t>
            </a:r>
            <a:r>
              <a:rPr lang="vi-VN" dirty="0" smtClean="0"/>
              <a:t>: ne bježati od njih, već ih upoznati i ići im u susret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361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6059"/>
            <a:ext cx="8229600" cy="6412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/>
              </a:rPr>
              <a:t>POSLOVANJE</a:t>
            </a:r>
            <a:endParaRPr lang="hr-HR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258816" cy="35067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hr-HR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zadovoljstvo </a:t>
            </a:r>
          </a:p>
          <a:p>
            <a:r>
              <a:rPr lang="hr-HR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samostalno donošenje odluka</a:t>
            </a:r>
          </a:p>
          <a:p>
            <a:r>
              <a:rPr lang="hr-HR" sz="3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hr-HR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aspolaganje ostvarenom dobiti</a:t>
            </a:r>
          </a:p>
          <a:p>
            <a:pPr lvl="1"/>
            <a:r>
              <a:rPr lang="hr-HR" sz="3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hr-HR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roširenje poslovanja</a:t>
            </a:r>
          </a:p>
          <a:p>
            <a:pPr lvl="1"/>
            <a:r>
              <a:rPr lang="hr-HR" sz="3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povećanje osobne </a:t>
            </a:r>
            <a:r>
              <a:rPr lang="hr-HR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potrošnje</a:t>
            </a:r>
            <a:endParaRPr lang="hr-HR" sz="3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3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r-HR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tvaranje novih radnih mjesta</a:t>
            </a:r>
            <a:endParaRPr lang="hr-HR" sz="3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3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hr-HR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tjecanje ugleda</a:t>
            </a:r>
          </a:p>
          <a:p>
            <a:pPr lvl="1"/>
            <a:r>
              <a:rPr lang="hr-HR" sz="3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hr-HR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orisan za proširenje poslovanja</a:t>
            </a:r>
          </a:p>
          <a:p>
            <a:r>
              <a:rPr lang="hr-HR" sz="3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r-HR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biteljski posao </a:t>
            </a:r>
          </a:p>
          <a:p>
            <a:pPr lvl="1"/>
            <a:r>
              <a:rPr lang="hr-HR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nasljeđe</a:t>
            </a:r>
            <a:endParaRPr lang="hr-HR" sz="3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privatni </a:t>
            </a:r>
            <a:r>
              <a:rPr lang="hr-HR" sz="3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hr-HR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profesionalni napredak</a:t>
            </a:r>
            <a:endParaRPr lang="hr-HR" sz="3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9428" y="1628800"/>
            <a:ext cx="4171044" cy="34563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vi-VN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nema </a:t>
            </a:r>
            <a:r>
              <a:rPr lang="vi-VN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potpune slobode </a:t>
            </a:r>
            <a:r>
              <a:rPr lang="hr-HR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odlukama</a:t>
            </a:r>
            <a:endParaRPr lang="vi-VN" sz="3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vi-VN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često </a:t>
            </a:r>
            <a:r>
              <a:rPr lang="vi-VN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su kupci </a:t>
            </a:r>
            <a:endParaRPr lang="hr-HR" sz="3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7210" lvl="1" indent="0">
              <a:buNone/>
            </a:pPr>
            <a:r>
              <a:rPr lang="vi-VN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vi-VN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poslovni </a:t>
            </a:r>
            <a:r>
              <a:rPr lang="hr-HR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vi-VN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ospodari“</a:t>
            </a:r>
            <a:endParaRPr lang="vi-VN" sz="3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plaćanje poreza</a:t>
            </a:r>
            <a:endParaRPr lang="vi-VN" sz="3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hr-HR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vjetovanost dobavljačima</a:t>
            </a:r>
            <a:endParaRPr lang="vi-VN" sz="3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nedovoljno sredstava</a:t>
            </a:r>
            <a:endParaRPr lang="hr-HR" sz="3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hr-HR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r-HR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graničena ambicija</a:t>
            </a:r>
            <a:endParaRPr lang="vi-VN" sz="3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dug </a:t>
            </a:r>
            <a:r>
              <a:rPr lang="vi-VN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 naporan dan i sedmodnevni radni </a:t>
            </a:r>
            <a:r>
              <a:rPr lang="vi-VN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tjedan</a:t>
            </a:r>
            <a:endParaRPr lang="vi-VN" sz="3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vi-VN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neodvojivi </a:t>
            </a:r>
            <a:r>
              <a:rPr lang="vi-VN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profesionalni i privatni život.</a:t>
            </a:r>
          </a:p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476672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 smtClean="0">
                <a:solidFill>
                  <a:srgbClr val="00B050"/>
                </a:solidFill>
              </a:rPr>
              <a:t>+</a:t>
            </a:r>
            <a:endParaRPr lang="hr-HR" sz="8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229" y="476672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2747144" cy="1829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4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75601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6 karakteristika </a:t>
            </a:r>
            <a:br>
              <a:rPr lang="hr-HR" dirty="0" smtClean="0"/>
            </a:br>
            <a:r>
              <a:rPr lang="hr-HR" dirty="0" smtClean="0"/>
              <a:t>uspješnog </a:t>
            </a:r>
            <a:br>
              <a:rPr lang="hr-HR" dirty="0" smtClean="0"/>
            </a:br>
            <a:r>
              <a:rPr lang="hr-HR" dirty="0" smtClean="0"/>
              <a:t>poslovanja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12" y="2215003"/>
            <a:ext cx="8291264" cy="504203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vi-VN" sz="1800" dirty="0">
                <a:solidFill>
                  <a:schemeClr val="accent1"/>
                </a:solidFill>
              </a:rPr>
              <a:t>1. </a:t>
            </a:r>
            <a:r>
              <a:rPr lang="vi-VN" sz="1800" dirty="0" smtClean="0">
                <a:solidFill>
                  <a:schemeClr val="accent1"/>
                </a:solidFill>
              </a:rPr>
              <a:t>Uče</a:t>
            </a:r>
            <a:r>
              <a:rPr lang="hr-HR" sz="1800" dirty="0" smtClean="0">
                <a:solidFill>
                  <a:schemeClr val="accent1"/>
                </a:solidFill>
              </a:rPr>
              <a:t>nje na</a:t>
            </a:r>
            <a:r>
              <a:rPr lang="vi-VN" sz="1800" dirty="0" smtClean="0">
                <a:solidFill>
                  <a:schemeClr val="accent1"/>
                </a:solidFill>
              </a:rPr>
              <a:t> </a:t>
            </a:r>
            <a:r>
              <a:rPr lang="hr-HR" sz="1800" dirty="0" smtClean="0">
                <a:solidFill>
                  <a:schemeClr val="accent1"/>
                </a:solidFill>
              </a:rPr>
              <a:t>vlasitim po</a:t>
            </a:r>
            <a:r>
              <a:rPr lang="vi-VN" sz="1800" dirty="0" smtClean="0">
                <a:solidFill>
                  <a:schemeClr val="accent1"/>
                </a:solidFill>
              </a:rPr>
              <a:t>greš</a:t>
            </a:r>
            <a:r>
              <a:rPr lang="hr-HR" sz="1800" dirty="0" smtClean="0">
                <a:solidFill>
                  <a:schemeClr val="accent1"/>
                </a:solidFill>
              </a:rPr>
              <a:t>kama</a:t>
            </a:r>
            <a:endParaRPr lang="vi-VN" sz="1800" dirty="0"/>
          </a:p>
          <a:p>
            <a:pPr>
              <a:buFont typeface="Wingdings" pitchFamily="2" charset="2"/>
              <a:buChar char="Ø"/>
            </a:pPr>
            <a:r>
              <a:rPr lang="hr-HR" sz="1800" dirty="0" smtClean="0"/>
              <a:t>kontinuirano usavršavanje</a:t>
            </a:r>
            <a:endParaRPr lang="vi-VN" sz="1800" dirty="0">
              <a:solidFill>
                <a:schemeClr val="accent1"/>
              </a:solidFill>
            </a:endParaRPr>
          </a:p>
          <a:p>
            <a:pPr marL="64008" indent="0">
              <a:buNone/>
            </a:pPr>
            <a:r>
              <a:rPr lang="vi-VN" sz="1800" dirty="0">
                <a:solidFill>
                  <a:schemeClr val="accent1"/>
                </a:solidFill>
              </a:rPr>
              <a:t>2. Kreativnost i </a:t>
            </a:r>
            <a:r>
              <a:rPr lang="vi-VN" sz="1800" dirty="0" smtClean="0">
                <a:solidFill>
                  <a:schemeClr val="accent1"/>
                </a:solidFill>
              </a:rPr>
              <a:t>inovativnost</a:t>
            </a:r>
            <a:endParaRPr lang="vi-VN" sz="1800" dirty="0"/>
          </a:p>
          <a:p>
            <a:pPr>
              <a:buFont typeface="Wingdings" pitchFamily="2" charset="2"/>
              <a:buChar char="Ø"/>
            </a:pPr>
            <a:r>
              <a:rPr lang="vi-VN" sz="1800" dirty="0" smtClean="0"/>
              <a:t>već </a:t>
            </a:r>
            <a:r>
              <a:rPr lang="vi-VN" sz="1800" dirty="0"/>
              <a:t>prokušane ideje prezentirati na vlastiti </a:t>
            </a:r>
            <a:r>
              <a:rPr lang="vi-VN" sz="1800" dirty="0" smtClean="0"/>
              <a:t>način</a:t>
            </a:r>
            <a:endParaRPr lang="vi-VN" sz="1800" dirty="0"/>
          </a:p>
          <a:p>
            <a:pPr marL="64008" indent="0">
              <a:buNone/>
            </a:pPr>
            <a:r>
              <a:rPr lang="vi-VN" sz="1800" dirty="0">
                <a:solidFill>
                  <a:schemeClr val="accent1"/>
                </a:solidFill>
              </a:rPr>
              <a:t>3. Razumno preuzimanje </a:t>
            </a:r>
            <a:r>
              <a:rPr lang="vi-VN" sz="1800" dirty="0" smtClean="0">
                <a:solidFill>
                  <a:schemeClr val="accent1"/>
                </a:solidFill>
              </a:rPr>
              <a:t>rizika</a:t>
            </a:r>
            <a:endParaRPr lang="vi-VN" sz="1800" dirty="0"/>
          </a:p>
          <a:p>
            <a:pPr>
              <a:buFont typeface="Wingdings" pitchFamily="2" charset="2"/>
              <a:buChar char="Ø"/>
            </a:pPr>
            <a:r>
              <a:rPr lang="vi-VN" sz="1800" dirty="0" smtClean="0"/>
              <a:t>rizičn</a:t>
            </a:r>
            <a:r>
              <a:rPr lang="hr-HR" sz="1800" dirty="0" smtClean="0"/>
              <a:t>e</a:t>
            </a:r>
            <a:r>
              <a:rPr lang="vi-VN" sz="1800" dirty="0" smtClean="0"/>
              <a:t> odluk</a:t>
            </a:r>
            <a:r>
              <a:rPr lang="hr-HR" sz="1800" dirty="0" smtClean="0"/>
              <a:t>e</a:t>
            </a:r>
            <a:r>
              <a:rPr lang="vi-VN" sz="1800" dirty="0" smtClean="0"/>
              <a:t> </a:t>
            </a:r>
            <a:r>
              <a:rPr lang="vi-VN" sz="1800" dirty="0"/>
              <a:t>koje </a:t>
            </a:r>
            <a:r>
              <a:rPr lang="hr-HR" sz="1800" dirty="0" smtClean="0"/>
              <a:t>se </a:t>
            </a:r>
            <a:r>
              <a:rPr lang="vi-VN" sz="1800" dirty="0" smtClean="0"/>
              <a:t>donose </a:t>
            </a:r>
            <a:r>
              <a:rPr lang="vi-VN" sz="1800" dirty="0"/>
              <a:t>u pravo vrijeme i na pravom </a:t>
            </a:r>
            <a:r>
              <a:rPr lang="vi-VN" sz="1800" dirty="0" smtClean="0"/>
              <a:t>mjestu </a:t>
            </a:r>
            <a:endParaRPr lang="vi-VN" sz="1800" dirty="0"/>
          </a:p>
          <a:p>
            <a:pPr marL="64008" indent="0">
              <a:buNone/>
            </a:pPr>
            <a:r>
              <a:rPr lang="vi-VN" sz="1800" dirty="0">
                <a:solidFill>
                  <a:schemeClr val="accent1"/>
                </a:solidFill>
              </a:rPr>
              <a:t>4. Naporan rad</a:t>
            </a:r>
          </a:p>
          <a:p>
            <a:pPr>
              <a:buFont typeface="Wingdings" pitchFamily="2" charset="2"/>
              <a:buChar char="Ø"/>
            </a:pPr>
            <a:r>
              <a:rPr lang="vi-VN" sz="1800" dirty="0" smtClean="0"/>
              <a:t>radoholičari </a:t>
            </a:r>
            <a:r>
              <a:rPr lang="vi-VN" sz="1800" dirty="0"/>
              <a:t>koji rade cijelog dana i posvećeni su </a:t>
            </a:r>
            <a:r>
              <a:rPr lang="vi-VN" sz="1800" dirty="0" smtClean="0"/>
              <a:t>poslu</a:t>
            </a:r>
            <a:r>
              <a:rPr lang="hr-HR" sz="1800" dirty="0" smtClean="0"/>
              <a:t> (koji vole)</a:t>
            </a:r>
            <a:endParaRPr lang="vi-VN" sz="1800" dirty="0"/>
          </a:p>
          <a:p>
            <a:pPr marL="64008" indent="0">
              <a:buNone/>
            </a:pPr>
            <a:r>
              <a:rPr lang="vi-VN" sz="1800" dirty="0">
                <a:solidFill>
                  <a:schemeClr val="accent1"/>
                </a:solidFill>
              </a:rPr>
              <a:t>5. Postavljanje ciljeva</a:t>
            </a:r>
          </a:p>
          <a:p>
            <a:pPr>
              <a:buFont typeface="Wingdings" pitchFamily="2" charset="2"/>
              <a:buChar char="Ø"/>
            </a:pPr>
            <a:r>
              <a:rPr lang="vi-VN" sz="1800" dirty="0" smtClean="0"/>
              <a:t>jasno </a:t>
            </a:r>
            <a:r>
              <a:rPr lang="vi-VN" sz="1800" dirty="0"/>
              <a:t>razrađen poslovan </a:t>
            </a:r>
            <a:r>
              <a:rPr lang="vi-VN" sz="1800" dirty="0" smtClean="0"/>
              <a:t>plan</a:t>
            </a:r>
            <a:endParaRPr lang="vi-VN" sz="1800" dirty="0"/>
          </a:p>
          <a:p>
            <a:pPr marL="64008" indent="0">
              <a:buNone/>
            </a:pPr>
            <a:r>
              <a:rPr lang="vi-VN" sz="1800" dirty="0">
                <a:solidFill>
                  <a:schemeClr val="accent1"/>
                </a:solidFill>
              </a:rPr>
              <a:t>6. </a:t>
            </a:r>
            <a:r>
              <a:rPr lang="vi-VN" sz="1800" dirty="0" smtClean="0">
                <a:solidFill>
                  <a:schemeClr val="accent1"/>
                </a:solidFill>
              </a:rPr>
              <a:t>Odgovornost</a:t>
            </a:r>
            <a:endParaRPr lang="vi-VN" sz="1800" dirty="0"/>
          </a:p>
          <a:p>
            <a:pPr>
              <a:buFont typeface="Wingdings" pitchFamily="2" charset="2"/>
              <a:buChar char="Ø"/>
            </a:pPr>
            <a:r>
              <a:rPr lang="vi-VN" sz="1800" dirty="0" smtClean="0"/>
              <a:t>društveno </a:t>
            </a:r>
            <a:r>
              <a:rPr lang="vi-VN" sz="1800" dirty="0"/>
              <a:t>odgovorno poslovanje te pažnja prema </a:t>
            </a:r>
            <a:r>
              <a:rPr lang="vi-VN" sz="1800" dirty="0" smtClean="0"/>
              <a:t>okolišu</a:t>
            </a:r>
            <a:endParaRPr lang="hr-HR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6519"/>
            <a:ext cx="3312368" cy="319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94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10" y="0"/>
            <a:ext cx="13787292" cy="8342045"/>
          </a:xfrm>
        </p:spPr>
      </p:pic>
    </p:spTree>
    <p:extLst>
      <p:ext uri="{BB962C8B-B14F-4D97-AF65-F5344CB8AC3E}">
        <p14:creationId xmlns:p14="http://schemas.microsoft.com/office/powerpoint/2010/main" val="173084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Zaigrajmo igru preuzimanja rizika...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hr-HR" b="1" dirty="0" smtClean="0">
                <a:solidFill>
                  <a:schemeClr val="accent1"/>
                </a:solidFill>
              </a:rPr>
              <a:t>Cilj</a:t>
            </a:r>
            <a:r>
              <a:rPr lang="hr-HR" dirty="0" smtClean="0">
                <a:solidFill>
                  <a:schemeClr val="accent1"/>
                </a:solidFill>
              </a:rPr>
              <a:t>:</a:t>
            </a:r>
            <a:r>
              <a:rPr lang="hr-HR" dirty="0" smtClean="0"/>
              <a:t> skupiti što više bodova</a:t>
            </a:r>
          </a:p>
          <a:p>
            <a:pPr marL="64008" indent="0">
              <a:buNone/>
            </a:pPr>
            <a:r>
              <a:rPr lang="hr-HR" b="1" dirty="0" smtClean="0">
                <a:solidFill>
                  <a:schemeClr val="accent1"/>
                </a:solidFill>
              </a:rPr>
              <a:t>Uvijet: </a:t>
            </a:r>
            <a:r>
              <a:rPr lang="hr-HR" dirty="0" smtClean="0"/>
              <a:t>držati se dogovorene strategije</a:t>
            </a:r>
            <a:endParaRPr lang="hr-HR" dirty="0"/>
          </a:p>
          <a:p>
            <a:pPr marL="64008" indent="0">
              <a:buNone/>
            </a:pPr>
            <a:r>
              <a:rPr lang="hr-HR" b="1" dirty="0" smtClean="0">
                <a:solidFill>
                  <a:schemeClr val="accent1"/>
                </a:solidFill>
              </a:rPr>
              <a:t>Pravilo: </a:t>
            </a:r>
            <a:r>
              <a:rPr lang="hr-HR" dirty="0" smtClean="0"/>
              <a:t>svaki igrač baca 3 puta uzastopno</a:t>
            </a:r>
          </a:p>
          <a:p>
            <a:pPr marL="64008" indent="0">
              <a:buNone/>
            </a:pPr>
            <a:r>
              <a:rPr lang="hr-HR" b="1" dirty="0" smtClean="0">
                <a:solidFill>
                  <a:schemeClr val="accent1"/>
                </a:solidFill>
              </a:rPr>
              <a:t>Prije pisanja strategije:  </a:t>
            </a:r>
            <a:r>
              <a:rPr lang="hr-HR" dirty="0" smtClean="0"/>
              <a:t>svaki igrač ima pravo na </a:t>
            </a:r>
            <a:r>
              <a:rPr lang="hr-HR" dirty="0" smtClean="0">
                <a:solidFill>
                  <a:schemeClr val="accent1"/>
                </a:solidFill>
              </a:rPr>
              <a:t>jedno</a:t>
            </a:r>
            <a:r>
              <a:rPr lang="hr-HR" dirty="0" smtClean="0"/>
              <a:t> probno bacanje</a:t>
            </a:r>
            <a:endParaRPr lang="hr-HR" dirty="0"/>
          </a:p>
          <a:p>
            <a:pPr marL="64008" indent="0">
              <a:buNone/>
            </a:pPr>
            <a:r>
              <a:rPr lang="hr-HR" b="1" dirty="0" smtClean="0">
                <a:solidFill>
                  <a:schemeClr val="accent1"/>
                </a:solidFill>
              </a:rPr>
              <a:t>Bodovanje</a:t>
            </a:r>
            <a:r>
              <a:rPr lang="hr-HR" dirty="0" smtClean="0"/>
              <a:t>: što je igrač udaljeniji od koša dobiva više bodova</a:t>
            </a:r>
          </a:p>
          <a:p>
            <a:pPr marL="64008" indent="0">
              <a:buNone/>
            </a:pPr>
            <a:endParaRPr lang="hr-HR" dirty="0"/>
          </a:p>
          <a:p>
            <a:pPr marL="64008" indent="0">
              <a:buNone/>
            </a:pPr>
            <a:r>
              <a:rPr lang="hr-HR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Izaberite vođu, napravite loptu!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30123"/>
            <a:ext cx="3558702" cy="2003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50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399032"/>
          </a:xfrm>
        </p:spPr>
        <p:txBody>
          <a:bodyPr/>
          <a:lstStyle/>
          <a:p>
            <a:pPr algn="ctr"/>
            <a:r>
              <a:rPr lang="hr-HR" dirty="0" smtClean="0"/>
              <a:t>Čestitajmo pobjedniku!</a:t>
            </a:r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71" y="2492896"/>
            <a:ext cx="4006751" cy="229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2" y="2492896"/>
            <a:ext cx="3522008" cy="229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9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Raspravimo o rezultatima...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Koliko dobro procjenjujemo svoje vještine?</a:t>
            </a:r>
          </a:p>
          <a:p>
            <a:r>
              <a:rPr lang="hr-HR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Tko </a:t>
            </a:r>
            <a:r>
              <a:rPr lang="hr-HR" i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je bio odgovoran za uspjeh grupe</a:t>
            </a:r>
            <a:r>
              <a:rPr lang="hr-HR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?</a:t>
            </a:r>
          </a:p>
          <a:p>
            <a:r>
              <a:rPr lang="hr-HR" i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Kako su radnje i odluke drugih timova utjecale na odluke vaše grupe? Jesu li </a:t>
            </a:r>
            <a:r>
              <a:rPr lang="hr-HR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uopće utjecali </a:t>
            </a:r>
            <a:r>
              <a:rPr lang="hr-HR" i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na vas?</a:t>
            </a:r>
          </a:p>
          <a:p>
            <a:r>
              <a:rPr lang="hr-HR" i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Kako su uspjeh i rizik povezani u ovoj igri? </a:t>
            </a:r>
            <a:endParaRPr lang="hr-HR" i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hr-HR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Kako </a:t>
            </a:r>
            <a:r>
              <a:rPr lang="hr-HR" i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se osjećate </a:t>
            </a:r>
            <a:r>
              <a:rPr lang="hr-HR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nakon poraza/pobjede?</a:t>
            </a:r>
          </a:p>
          <a:p>
            <a:pPr marL="64008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3649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87</TotalTime>
  <Words>417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Uspjeh i rizik u obrtu</vt:lpstr>
      <vt:lpstr>*rizik (engl. risk, njem. Risiko) </vt:lpstr>
      <vt:lpstr>POSLOVANJE</vt:lpstr>
      <vt:lpstr>6 karakteristika  uspješnog  poslovanja</vt:lpstr>
      <vt:lpstr>PowerPoint Presentation</vt:lpstr>
      <vt:lpstr>Zaigrajmo igru preuzimanja rizika...</vt:lpstr>
      <vt:lpstr>Čestitajmo pobjedniku!</vt:lpstr>
      <vt:lpstr>Raspravimo o rezultatima...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Uspjek i rizik u obrtu</dc:title>
  <dc:creator>Davor</dc:creator>
  <cp:lastModifiedBy>Davor</cp:lastModifiedBy>
  <cp:revision>16</cp:revision>
  <dcterms:created xsi:type="dcterms:W3CDTF">2018-12-06T10:32:21Z</dcterms:created>
  <dcterms:modified xsi:type="dcterms:W3CDTF">2018-12-06T11:59:41Z</dcterms:modified>
</cp:coreProperties>
</file>